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334" r:id="rId4"/>
    <p:sldId id="421" r:id="rId5"/>
    <p:sldId id="422" r:id="rId6"/>
    <p:sldId id="423" r:id="rId7"/>
    <p:sldId id="434" r:id="rId8"/>
    <p:sldId id="435" r:id="rId9"/>
    <p:sldId id="429" r:id="rId10"/>
    <p:sldId id="431" r:id="rId11"/>
    <p:sldId id="436" r:id="rId12"/>
    <p:sldId id="433" r:id="rId13"/>
    <p:sldId id="427" r:id="rId14"/>
    <p:sldId id="428" r:id="rId15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181439-5BF2-4514-9F07-F19E053A54E1}">
          <p14:sldIdLst>
            <p14:sldId id="334"/>
            <p14:sldId id="421"/>
            <p14:sldId id="422"/>
            <p14:sldId id="423"/>
            <p14:sldId id="434"/>
            <p14:sldId id="435"/>
            <p14:sldId id="429"/>
            <p14:sldId id="431"/>
            <p14:sldId id="436"/>
            <p14:sldId id="433"/>
            <p14:sldId id="427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E7A"/>
    <a:srgbClr val="00B3BE"/>
    <a:srgbClr val="147EC0"/>
    <a:srgbClr val="89C540"/>
    <a:srgbClr val="00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89958" autoAdjust="0"/>
  </p:normalViewPr>
  <p:slideViewPr>
    <p:cSldViewPr snapToGrid="0">
      <p:cViewPr varScale="1">
        <p:scale>
          <a:sx n="102" d="100"/>
          <a:sy n="102" d="100"/>
        </p:scale>
        <p:origin x="12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5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F93DBF-A81A-450C-BAC2-BF39D10C4B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6C61C-5486-482D-88EB-EE83C7AF77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4C6C-E930-4238-96F6-E1CACF36D1A9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F4242-5A96-46D7-AEA0-2CCF5D963D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F393E-BF38-4537-BCD2-E8485B5B7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3DEA0-A970-46C6-A66E-CFB7987AFD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435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29F8-513A-4EB3-8B20-1094FBD05986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E6DE-E9BC-4495-9B71-38495C458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5797B-2811-4FE1-9FAC-AC4BDBDF2F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1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76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79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18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18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18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18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755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14A1-B215-46B4-86D1-BD1A7B65308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9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14A1-B215-46B4-86D1-BD1A7B65308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9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E6DE-E9BC-4495-9B71-38495C458BF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2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Altern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18711" y="3789991"/>
            <a:ext cx="2687835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algn="ctr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algn="ctr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algn="ctr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algn="ctr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96972" y="4491031"/>
            <a:ext cx="2687835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algn="ctr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algn="ctr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algn="ctr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algn="ctr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80279" y="3789342"/>
            <a:ext cx="2687835" cy="167865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algn="ctr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algn="ctr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algn="ctr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algn="ctr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976784" y="4491031"/>
            <a:ext cx="2687835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ctr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algn="ctr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algn="ctr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algn="ctr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algn="ctr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670279" y="1311488"/>
            <a:ext cx="2016224" cy="20162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3551063" y="2164928"/>
            <a:ext cx="2016224" cy="20162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431847" y="1311488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9348672" y="2164928"/>
            <a:ext cx="2016224" cy="2016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0666" y="1793815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11450" y="2649166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592234" y="1795726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09060" y="2649166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64532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Char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689351" y="69000"/>
            <a:ext cx="84384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8"/>
            <a:ext cx="3169279" cy="52895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852333" y="1509185"/>
            <a:ext cx="8136467" cy="4320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609585" indent="0">
              <a:buNone/>
              <a:defRPr sz="1067">
                <a:solidFill>
                  <a:schemeClr val="bg1"/>
                </a:solidFill>
              </a:defRPr>
            </a:lvl2pPr>
            <a:lvl3pPr marL="1219170" indent="0">
              <a:buNone/>
              <a:defRPr sz="933">
                <a:solidFill>
                  <a:schemeClr val="bg1"/>
                </a:solidFill>
              </a:defRPr>
            </a:lvl3pPr>
            <a:lvl4pPr marL="1828754" indent="0">
              <a:buNone/>
              <a:defRPr sz="800">
                <a:solidFill>
                  <a:schemeClr val="bg1"/>
                </a:solidFill>
              </a:defRPr>
            </a:lvl4pPr>
            <a:lvl5pPr marL="2438339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2234" y="276042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Charts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695700" y="69000"/>
            <a:ext cx="8438400" cy="6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3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3774617" y="1509184"/>
            <a:ext cx="4080000" cy="4320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8"/>
            <a:ext cx="3169279" cy="52895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7974603" y="1509184"/>
            <a:ext cx="4080000" cy="4320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02234" y="276042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6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Charts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695700" y="69000"/>
            <a:ext cx="8438400" cy="6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8"/>
            <a:ext cx="3073268" cy="52895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372676" y="1509183"/>
            <a:ext cx="2688000" cy="4320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6573544" y="1509183"/>
            <a:ext cx="2688000" cy="4320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3774413" y="1509183"/>
            <a:ext cx="2688000" cy="4320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02234" y="276042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52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hart 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000" y="69000"/>
            <a:ext cx="120720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4904" y="2242210"/>
            <a:ext cx="0" cy="568393"/>
          </a:xfrm>
          <a:prstGeom prst="line">
            <a:avLst/>
          </a:prstGeom>
          <a:ln w="1651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3852333" y="1509185"/>
            <a:ext cx="8136467" cy="4320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609585" indent="0">
              <a:buNone/>
              <a:defRPr sz="1067">
                <a:solidFill>
                  <a:schemeClr val="bg1"/>
                </a:solidFill>
              </a:defRPr>
            </a:lvl2pPr>
            <a:lvl3pPr marL="1219170" indent="0">
              <a:buNone/>
              <a:defRPr sz="933">
                <a:solidFill>
                  <a:schemeClr val="bg1"/>
                </a:solidFill>
              </a:defRPr>
            </a:lvl3pPr>
            <a:lvl4pPr marL="1828754" indent="0">
              <a:buNone/>
              <a:defRPr sz="800">
                <a:solidFill>
                  <a:schemeClr val="bg1"/>
                </a:solidFill>
              </a:defRPr>
            </a:lvl4pPr>
            <a:lvl5pPr marL="2438339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2276478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9428" y="2201222"/>
            <a:ext cx="3451473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33" b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48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hart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695700" y="69000"/>
            <a:ext cx="8438400" cy="6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3852333" y="1509185"/>
            <a:ext cx="8136467" cy="4320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609585" indent="0">
              <a:buNone/>
              <a:defRPr sz="1067">
                <a:solidFill>
                  <a:schemeClr val="tx1"/>
                </a:solidFill>
              </a:defRPr>
            </a:lvl2pPr>
            <a:lvl3pPr marL="1219170" indent="0">
              <a:buNone/>
              <a:defRPr sz="933">
                <a:solidFill>
                  <a:schemeClr val="tx1"/>
                </a:solidFill>
              </a:defRPr>
            </a:lvl3pPr>
            <a:lvl4pPr marL="1828754" indent="0">
              <a:buNone/>
              <a:defRPr sz="800">
                <a:solidFill>
                  <a:schemeClr val="tx1"/>
                </a:solidFill>
              </a:defRPr>
            </a:lvl4pPr>
            <a:lvl5pPr marL="2438339" indent="0"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2260604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2234" y="2187348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07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har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689351" y="69000"/>
            <a:ext cx="84384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6"/>
          </p:nvPr>
        </p:nvSpPr>
        <p:spPr>
          <a:xfrm>
            <a:off x="3852333" y="1509185"/>
            <a:ext cx="8136467" cy="4320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609585" indent="0">
              <a:buNone/>
              <a:defRPr sz="1067">
                <a:solidFill>
                  <a:schemeClr val="bg1"/>
                </a:solidFill>
              </a:defRPr>
            </a:lvl2pPr>
            <a:lvl3pPr marL="1219170" indent="0">
              <a:buNone/>
              <a:defRPr sz="933">
                <a:solidFill>
                  <a:schemeClr val="bg1"/>
                </a:solidFill>
              </a:defRPr>
            </a:lvl3pPr>
            <a:lvl4pPr marL="1828754" indent="0">
              <a:buNone/>
              <a:defRPr sz="800">
                <a:solidFill>
                  <a:schemeClr val="bg1"/>
                </a:solidFill>
              </a:defRPr>
            </a:lvl4pPr>
            <a:lvl5pPr marL="2438339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2267348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2234" y="2187348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3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689351" y="69000"/>
            <a:ext cx="84384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3774617" y="1509184"/>
            <a:ext cx="4080000" cy="4320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7974603" y="1509184"/>
            <a:ext cx="4080000" cy="43201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2264174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02234" y="2187348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33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harts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689351" y="69000"/>
            <a:ext cx="84384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372676" y="1509183"/>
            <a:ext cx="2688000" cy="4320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Chart Placeholder 8"/>
          <p:cNvSpPr>
            <a:spLocks noGrp="1"/>
          </p:cNvSpPr>
          <p:nvPr>
            <p:ph type="chart" sz="quarter" idx="18"/>
          </p:nvPr>
        </p:nvSpPr>
        <p:spPr>
          <a:xfrm>
            <a:off x="6573544" y="1509183"/>
            <a:ext cx="2688000" cy="4320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3774413" y="1509183"/>
            <a:ext cx="2688000" cy="4320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-4157" y="2264174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02234" y="2187348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41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334434" y="4389968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9"/>
          </p:nvPr>
        </p:nvSpPr>
        <p:spPr>
          <a:xfrm>
            <a:off x="6123708" y="4380714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6127437" y="1506721"/>
            <a:ext cx="57264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32185" y="1506721"/>
            <a:ext cx="57264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6194" y="4868333"/>
            <a:ext cx="11514748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127437" y="1217580"/>
            <a:ext cx="5726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3" y="1217580"/>
            <a:ext cx="5726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94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335360" y="4392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9"/>
          </p:nvPr>
        </p:nvSpPr>
        <p:spPr>
          <a:xfrm>
            <a:off x="4198414" y="4392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1"/>
          </p:nvPr>
        </p:nvSpPr>
        <p:spPr>
          <a:xfrm>
            <a:off x="8062394" y="4392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8065567" y="1502065"/>
            <a:ext cx="379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3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4198412" y="1502065"/>
            <a:ext cx="379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34432" y="1502065"/>
            <a:ext cx="379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6195" y="4868333"/>
            <a:ext cx="11519032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4" y="1217250"/>
            <a:ext cx="3791999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4200002" y="1217250"/>
            <a:ext cx="3791999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8065569" y="1217250"/>
            <a:ext cx="3791999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9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18711" y="4065201"/>
            <a:ext cx="2687835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96972" y="4065201"/>
            <a:ext cx="2687835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80279" y="4065200"/>
            <a:ext cx="2687835" cy="1678653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976784" y="4065201"/>
            <a:ext cx="2687835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670279" y="1738208"/>
            <a:ext cx="2016224" cy="20162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3563076" y="1740629"/>
            <a:ext cx="2016224" cy="201622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455873" y="1738208"/>
            <a:ext cx="2016224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9348672" y="1738208"/>
            <a:ext cx="2016224" cy="2016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0666" y="2221490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711450" y="2221490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592234" y="2221490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09060" y="2221490"/>
            <a:ext cx="1695449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64532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776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020001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6124063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3228124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32185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327906" y="4386733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9"/>
          </p:nvPr>
        </p:nvSpPr>
        <p:spPr>
          <a:xfrm>
            <a:off x="3225271" y="4398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0"/>
          </p:nvPr>
        </p:nvSpPr>
        <p:spPr>
          <a:xfrm>
            <a:off x="6122636" y="4386733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1"/>
          </p:nvPr>
        </p:nvSpPr>
        <p:spPr>
          <a:xfrm>
            <a:off x="9020002" y="4398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6193" y="4868333"/>
            <a:ext cx="11522207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3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9020001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3229623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6124812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45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569977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7258921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2636809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25753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8"/>
          </p:nvPr>
        </p:nvSpPr>
        <p:spPr>
          <a:xfrm>
            <a:off x="335361" y="4389968"/>
            <a:ext cx="2270393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5754" y="4859573"/>
            <a:ext cx="11531812" cy="1450212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Chart Placeholder 8"/>
          <p:cNvSpPr>
            <a:spLocks noGrp="1"/>
          </p:cNvSpPr>
          <p:nvPr>
            <p:ph type="chart" sz="quarter" idx="28"/>
          </p:nvPr>
        </p:nvSpPr>
        <p:spPr>
          <a:xfrm>
            <a:off x="4947865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5"/>
          </p:nvPr>
        </p:nvSpPr>
        <p:spPr>
          <a:xfrm>
            <a:off x="2636809" y="4389968"/>
            <a:ext cx="228000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36"/>
          </p:nvPr>
        </p:nvSpPr>
        <p:spPr>
          <a:xfrm>
            <a:off x="4947865" y="4389968"/>
            <a:ext cx="228000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37"/>
          </p:nvPr>
        </p:nvSpPr>
        <p:spPr>
          <a:xfrm>
            <a:off x="7258921" y="4389968"/>
            <a:ext cx="228000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8"/>
          </p:nvPr>
        </p:nvSpPr>
        <p:spPr>
          <a:xfrm>
            <a:off x="9569978" y="4389968"/>
            <a:ext cx="2287589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3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9569977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2643320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4952207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7"/>
          </p:nvPr>
        </p:nvSpPr>
        <p:spPr>
          <a:xfrm>
            <a:off x="7261093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Slide Number Placeholder 1"/>
          <p:cNvSpPr txBox="1">
            <a:spLocks/>
          </p:cNvSpPr>
          <p:nvPr userDrawn="1"/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95D26-F719-4BB3-99A4-E0CE6DDF0F31}" type="slidenum">
              <a:rPr lang="en-GB" sz="1600" smtClean="0"/>
              <a:pPr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6651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and 2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6195" y="4868333"/>
            <a:ext cx="57264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123708" y="4866853"/>
            <a:ext cx="57264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8"/>
          </p:nvPr>
        </p:nvSpPr>
        <p:spPr>
          <a:xfrm>
            <a:off x="334434" y="4389968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9"/>
          </p:nvPr>
        </p:nvSpPr>
        <p:spPr>
          <a:xfrm>
            <a:off x="6123708" y="4380714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6123708" y="1506721"/>
            <a:ext cx="57264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30200" y="1506721"/>
            <a:ext cx="57264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6127437" y="1217580"/>
            <a:ext cx="5726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3" y="1217580"/>
            <a:ext cx="5726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Slide Number Placeholder 1"/>
          <p:cNvSpPr txBox="1">
            <a:spLocks/>
          </p:cNvSpPr>
          <p:nvPr userDrawn="1"/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A95D26-F719-4BB3-99A4-E0CE6DDF0F31}" type="slidenum">
              <a:rPr lang="en-GB" sz="1600" smtClean="0"/>
              <a:pPr/>
              <a:t>‹#›</a:t>
            </a:fld>
            <a:endParaRPr lang="en-GB" sz="1600" dirty="0"/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550400" y="66383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3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and 3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6193" y="4868333"/>
            <a:ext cx="379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198413" y="4868333"/>
            <a:ext cx="379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062393" y="4868333"/>
            <a:ext cx="379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/>
          </p:nvPr>
        </p:nvSpPr>
        <p:spPr>
          <a:xfrm>
            <a:off x="335360" y="4392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9"/>
          </p:nvPr>
        </p:nvSpPr>
        <p:spPr>
          <a:xfrm>
            <a:off x="4198414" y="4392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1"/>
          </p:nvPr>
        </p:nvSpPr>
        <p:spPr>
          <a:xfrm>
            <a:off x="8062394" y="4392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8062393" y="1502065"/>
            <a:ext cx="379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4198413" y="1502065"/>
            <a:ext cx="379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34432" y="1502065"/>
            <a:ext cx="379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4" y="1217250"/>
            <a:ext cx="3791999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4200002" y="1217250"/>
            <a:ext cx="3791999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8065569" y="1217250"/>
            <a:ext cx="3791999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14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and 4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26193" y="4868333"/>
            <a:ext cx="283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205675" y="4868333"/>
            <a:ext cx="283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096309" y="4868333"/>
            <a:ext cx="283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9020001" y="4868333"/>
            <a:ext cx="2832000" cy="1441451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020001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6094333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3214847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32185" y="1509184"/>
            <a:ext cx="2832000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327906" y="4386733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3214847" y="4398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6094334" y="4386733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9020002" y="4398085"/>
            <a:ext cx="2738757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3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9020001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3229623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6124812" y="1217250"/>
            <a:ext cx="2832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93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arts and 5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5755" y="4859573"/>
            <a:ext cx="2280000" cy="1450212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636809" y="4859573"/>
            <a:ext cx="2280000" cy="1450212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947865" y="4859573"/>
            <a:ext cx="2280000" cy="1450212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7258921" y="4859573"/>
            <a:ext cx="2280000" cy="1450212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9569977" y="4859573"/>
            <a:ext cx="2280000" cy="1450212"/>
          </a:xfrm>
          <a:prstGeom prst="rect">
            <a:avLst/>
          </a:prstGeom>
        </p:spPr>
        <p:txBody>
          <a:bodyPr vert="horz" lIns="0"/>
          <a:lstStyle>
            <a:lvl1pPr marL="0" indent="0">
              <a:spcBef>
                <a:spcPts val="0"/>
              </a:spcBef>
              <a:buNone/>
              <a:tabLst>
                <a:tab pos="596885" algn="l"/>
              </a:tabLst>
              <a:defRPr sz="1467">
                <a:solidFill>
                  <a:srgbClr val="5F574F"/>
                </a:solidFill>
              </a:defRPr>
            </a:lvl1pPr>
            <a:lvl2pPr marL="355591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2pPr>
            <a:lvl3pPr marL="946127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3pPr>
            <a:lvl4pPr marL="1435064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4pPr>
            <a:lvl5pPr marL="2144130" indent="0">
              <a:spcBef>
                <a:spcPts val="0"/>
              </a:spcBef>
              <a:buNone/>
              <a:defRPr sz="16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9"/>
          </p:nvPr>
        </p:nvSpPr>
        <p:spPr>
          <a:xfrm>
            <a:off x="313637" y="6587862"/>
            <a:ext cx="3538697" cy="198727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9569977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7258921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2636809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Chart Placeholder 8"/>
          <p:cNvSpPr>
            <a:spLocks noGrp="1"/>
          </p:cNvSpPr>
          <p:nvPr>
            <p:ph type="chart" sz="quarter" idx="17"/>
          </p:nvPr>
        </p:nvSpPr>
        <p:spPr>
          <a:xfrm>
            <a:off x="325753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8"/>
          </p:nvPr>
        </p:nvSpPr>
        <p:spPr>
          <a:xfrm>
            <a:off x="335361" y="4389968"/>
            <a:ext cx="2270393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Chart Placeholder 8"/>
          <p:cNvSpPr>
            <a:spLocks noGrp="1"/>
          </p:cNvSpPr>
          <p:nvPr>
            <p:ph type="chart" sz="quarter" idx="28"/>
          </p:nvPr>
        </p:nvSpPr>
        <p:spPr>
          <a:xfrm>
            <a:off x="4947865" y="1505451"/>
            <a:ext cx="2280000" cy="28752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35"/>
          </p:nvPr>
        </p:nvSpPr>
        <p:spPr>
          <a:xfrm>
            <a:off x="2636810" y="4389968"/>
            <a:ext cx="2270393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6"/>
          </p:nvPr>
        </p:nvSpPr>
        <p:spPr>
          <a:xfrm>
            <a:off x="4947866" y="4389968"/>
            <a:ext cx="2270393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7258922" y="4389968"/>
            <a:ext cx="2270393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8"/>
          </p:nvPr>
        </p:nvSpPr>
        <p:spPr>
          <a:xfrm>
            <a:off x="9569978" y="4389968"/>
            <a:ext cx="2270393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2"/>
          </p:nvPr>
        </p:nvSpPr>
        <p:spPr>
          <a:xfrm>
            <a:off x="334433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9569977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5"/>
          </p:nvPr>
        </p:nvSpPr>
        <p:spPr>
          <a:xfrm>
            <a:off x="2643320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6"/>
          </p:nvPr>
        </p:nvSpPr>
        <p:spPr>
          <a:xfrm>
            <a:off x="4952207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47"/>
          </p:nvPr>
        </p:nvSpPr>
        <p:spPr>
          <a:xfrm>
            <a:off x="7261093" y="1217250"/>
            <a:ext cx="22800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 b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3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02235" y="272605"/>
            <a:ext cx="3973949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47646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09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95700" y="69000"/>
            <a:ext cx="8438400" cy="6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7"/>
            <a:ext cx="3073268" cy="528954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2234" y="276042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48655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953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 -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956" y="6436341"/>
            <a:ext cx="1526889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000" y="68451"/>
            <a:ext cx="12072000" cy="67211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410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000" y="71967"/>
            <a:ext cx="12072000" cy="40470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14011" y="4288019"/>
            <a:ext cx="3796800" cy="335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4188823" y="4288019"/>
            <a:ext cx="3796800" cy="335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/>
          </p:nvPr>
        </p:nvSpPr>
        <p:spPr>
          <a:xfrm>
            <a:off x="8061996" y="4288019"/>
            <a:ext cx="3796800" cy="335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314011" y="4854463"/>
            <a:ext cx="3792000" cy="18033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188823" y="4854463"/>
            <a:ext cx="3792000" cy="18033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8061996" y="4854463"/>
            <a:ext cx="3792000" cy="18033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2186011" y="2823609"/>
            <a:ext cx="0" cy="3744000"/>
          </a:xfrm>
          <a:prstGeom prst="line">
            <a:avLst/>
          </a:prstGeom>
          <a:ln w="1651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6060823" y="2823609"/>
            <a:ext cx="0" cy="3744000"/>
          </a:xfrm>
          <a:prstGeom prst="line">
            <a:avLst/>
          </a:prstGeom>
          <a:ln w="1651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>
            <a:off x="9933996" y="2823609"/>
            <a:ext cx="0" cy="3744000"/>
          </a:xfrm>
          <a:prstGeom prst="line">
            <a:avLst/>
          </a:prstGeom>
          <a:ln w="1651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42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02234" y="260649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5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47202" y="406520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47202" y="1933303"/>
            <a:ext cx="1666300" cy="1666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3016801" y="1933303"/>
            <a:ext cx="1666300" cy="16663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355998" y="1933303"/>
            <a:ext cx="1666300" cy="16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9525595" y="1933303"/>
            <a:ext cx="1666300" cy="16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79751" y="233133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49349" y="233133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488547" y="233133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658144" y="233133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5186399" y="1933303"/>
            <a:ext cx="1666300" cy="16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318948" y="233133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030654" y="406520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214106" y="406520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7397558" y="406520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9581011" y="406520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64532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922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mparisons: 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884" y="1509184"/>
            <a:ext cx="2971200" cy="5268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5327" y="1509184"/>
            <a:ext cx="2971200" cy="5268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3105" y="1509184"/>
            <a:ext cx="2971200" cy="5268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57548" y="1509184"/>
            <a:ext cx="2971200" cy="526838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Text Placeholder 2"/>
          <p:cNvSpPr>
            <a:spLocks noGrp="1" noChangeAspect="1"/>
          </p:cNvSpPr>
          <p:nvPr>
            <p:ph type="body" sz="quarter" idx="15"/>
          </p:nvPr>
        </p:nvSpPr>
        <p:spPr>
          <a:xfrm>
            <a:off x="182455" y="4827418"/>
            <a:ext cx="1823996" cy="1823996"/>
          </a:xfrm>
          <a:prstGeom prst="rect">
            <a:avLst/>
          </a:prstGeom>
          <a:solidFill>
            <a:srgbClr val="4A4A49"/>
          </a:solidFill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FFFFFF"/>
                </a:solidFill>
                <a:latin typeface="+mn-lt"/>
              </a:defRPr>
            </a:lvl1pPr>
            <a:lvl2pPr marL="609585" indent="0">
              <a:buFontTx/>
              <a:buNone/>
              <a:defRPr sz="1333"/>
            </a:lvl2pPr>
            <a:lvl3pPr marL="1219170" indent="0">
              <a:buFontTx/>
              <a:buNone/>
              <a:defRPr sz="1333"/>
            </a:lvl3pPr>
            <a:lvl4pPr marL="1828754" indent="0">
              <a:buFontTx/>
              <a:buNone/>
              <a:defRPr sz="1333"/>
            </a:lvl4pPr>
            <a:lvl5pPr marL="2438339" indent="0">
              <a:buFontTx/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 noChangeAspect="1"/>
          </p:cNvSpPr>
          <p:nvPr>
            <p:ph type="body" sz="quarter" idx="18"/>
          </p:nvPr>
        </p:nvSpPr>
        <p:spPr>
          <a:xfrm>
            <a:off x="3219717" y="4827418"/>
            <a:ext cx="1823996" cy="1823996"/>
          </a:xfrm>
          <a:prstGeom prst="rect">
            <a:avLst/>
          </a:prstGeom>
          <a:solidFill>
            <a:srgbClr val="4A4A49"/>
          </a:solidFill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FFFFFF"/>
                </a:solidFill>
                <a:latin typeface="+mn-lt"/>
              </a:defRPr>
            </a:lvl1pPr>
            <a:lvl2pPr marL="609585" indent="0">
              <a:buFontTx/>
              <a:buNone/>
              <a:defRPr sz="1333"/>
            </a:lvl2pPr>
            <a:lvl3pPr marL="1219170" indent="0">
              <a:buFontTx/>
              <a:buNone/>
              <a:defRPr sz="1333"/>
            </a:lvl3pPr>
            <a:lvl4pPr marL="1828754" indent="0">
              <a:buFontTx/>
              <a:buNone/>
              <a:defRPr sz="1333"/>
            </a:lvl4pPr>
            <a:lvl5pPr marL="2438339" indent="0">
              <a:buFontTx/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6262193" y="4827418"/>
            <a:ext cx="1823996" cy="1823996"/>
          </a:xfrm>
          <a:prstGeom prst="rect">
            <a:avLst/>
          </a:prstGeom>
          <a:solidFill>
            <a:srgbClr val="4A4A49"/>
          </a:solidFill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FFFFFF"/>
                </a:solidFill>
                <a:latin typeface="+mn-lt"/>
              </a:defRPr>
            </a:lvl1pPr>
            <a:lvl2pPr marL="609585" indent="0">
              <a:buFontTx/>
              <a:buNone/>
              <a:defRPr sz="1333"/>
            </a:lvl2pPr>
            <a:lvl3pPr marL="1219170" indent="0">
              <a:buFontTx/>
              <a:buNone/>
              <a:defRPr sz="1333"/>
            </a:lvl3pPr>
            <a:lvl4pPr marL="1828754" indent="0">
              <a:buFontTx/>
              <a:buNone/>
              <a:defRPr sz="1333"/>
            </a:lvl4pPr>
            <a:lvl5pPr marL="2438339" indent="0">
              <a:buFontTx/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 noChangeAspect="1"/>
          </p:cNvSpPr>
          <p:nvPr>
            <p:ph type="body" sz="quarter" idx="20"/>
          </p:nvPr>
        </p:nvSpPr>
        <p:spPr>
          <a:xfrm>
            <a:off x="9291834" y="4827418"/>
            <a:ext cx="1823996" cy="1823996"/>
          </a:xfrm>
          <a:prstGeom prst="rect">
            <a:avLst/>
          </a:prstGeom>
          <a:solidFill>
            <a:srgbClr val="4A4A49"/>
          </a:solidFill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FFFFFF"/>
                </a:solidFill>
                <a:latin typeface="+mn-lt"/>
              </a:defRPr>
            </a:lvl1pPr>
            <a:lvl2pPr marL="609585" indent="0">
              <a:buFontTx/>
              <a:buNone/>
              <a:defRPr sz="1333"/>
            </a:lvl2pPr>
            <a:lvl3pPr marL="1219170" indent="0">
              <a:buFontTx/>
              <a:buNone/>
              <a:defRPr sz="1333"/>
            </a:lvl3pPr>
            <a:lvl4pPr marL="1828754" indent="0">
              <a:buFontTx/>
              <a:buNone/>
              <a:defRPr sz="1333"/>
            </a:lvl4pPr>
            <a:lvl5pPr marL="2438339" indent="0">
              <a:buFontTx/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4157" y="35082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02235" y="276042"/>
            <a:ext cx="4069563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842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2" y="1509185"/>
            <a:ext cx="5640000" cy="48006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47646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2235" y="272605"/>
            <a:ext cx="3973949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901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tx1"/>
              </a:gs>
              <a:gs pos="88000">
                <a:schemeClr val="tx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 descr="MAGNETIC 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15" y="2333246"/>
            <a:ext cx="8681776" cy="1095759"/>
          </a:xfrm>
          <a:prstGeom prst="rect">
            <a:avLst/>
          </a:prstGeom>
        </p:spPr>
      </p:pic>
      <p:sp>
        <p:nvSpPr>
          <p:cNvPr id="342" name="Title 343"/>
          <p:cNvSpPr>
            <a:spLocks noGrp="1"/>
          </p:cNvSpPr>
          <p:nvPr>
            <p:ph type="title"/>
          </p:nvPr>
        </p:nvSpPr>
        <p:spPr>
          <a:xfrm>
            <a:off x="3468231" y="4338940"/>
            <a:ext cx="4980485" cy="847129"/>
          </a:xfrm>
        </p:spPr>
        <p:txBody>
          <a:bodyPr/>
          <a:lstStyle>
            <a:lvl1pPr marL="0" algn="ctr" defTabSz="609585" rtl="0" eaLnBrk="1" latinLnBrk="0" hangingPunct="1">
              <a:spcBef>
                <a:spcPct val="0"/>
              </a:spcBef>
              <a:buNone/>
              <a:defRPr lang="en-US" sz="2667" kern="1200" cap="all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aux ProLight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675099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"/>
            <a:ext cx="12192000" cy="6856491"/>
          </a:xfrm>
          <a:prstGeom prst="rect">
            <a:avLst/>
          </a:prstGeom>
        </p:spPr>
      </p:pic>
      <p:pic>
        <p:nvPicPr>
          <p:cNvPr id="3" name="Picture 2" descr="LOGO MINI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2" y="355601"/>
            <a:ext cx="594417" cy="541867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07435" y="391072"/>
            <a:ext cx="10972800" cy="470925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329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6"/>
            <a:ext cx="12192000" cy="6856491"/>
          </a:xfrm>
          <a:prstGeom prst="rect">
            <a:avLst/>
          </a:prstGeom>
        </p:spPr>
      </p:pic>
      <p:pic>
        <p:nvPicPr>
          <p:cNvPr id="3" name="Picture 2" descr="LOGO MINI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2" y="355601"/>
            <a:ext cx="594417" cy="541867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07435" y="391072"/>
            <a:ext cx="10972800" cy="470925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>
              <a:defRPr>
                <a:solidFill>
                  <a:srgbClr val="B6DFF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226554" y="1563944"/>
            <a:ext cx="3738903" cy="3730112"/>
            <a:chOff x="1263" y="0"/>
            <a:chExt cx="3234" cy="32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809" y="3091"/>
              <a:ext cx="148" cy="14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599" y="3073"/>
              <a:ext cx="160" cy="155"/>
            </a:xfrm>
            <a:custGeom>
              <a:avLst/>
              <a:gdLst>
                <a:gd name="T0" fmla="*/ 25 w 26"/>
                <a:gd name="T1" fmla="*/ 14 h 25"/>
                <a:gd name="T2" fmla="*/ 11 w 26"/>
                <a:gd name="T3" fmla="*/ 24 h 25"/>
                <a:gd name="T4" fmla="*/ 1 w 26"/>
                <a:gd name="T5" fmla="*/ 11 h 25"/>
                <a:gd name="T6" fmla="*/ 15 w 26"/>
                <a:gd name="T7" fmla="*/ 1 h 25"/>
                <a:gd name="T8" fmla="*/ 25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5" y="14"/>
                  </a:moveTo>
                  <a:cubicBezTo>
                    <a:pt x="24" y="21"/>
                    <a:pt x="18" y="25"/>
                    <a:pt x="11" y="24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1" y="2"/>
                    <a:pt x="26" y="8"/>
                    <a:pt x="2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401" y="3030"/>
              <a:ext cx="160" cy="160"/>
            </a:xfrm>
            <a:custGeom>
              <a:avLst/>
              <a:gdLst>
                <a:gd name="T0" fmla="*/ 24 w 26"/>
                <a:gd name="T1" fmla="*/ 16 h 26"/>
                <a:gd name="T2" fmla="*/ 10 w 26"/>
                <a:gd name="T3" fmla="*/ 25 h 26"/>
                <a:gd name="T4" fmla="*/ 2 w 26"/>
                <a:gd name="T5" fmla="*/ 10 h 26"/>
                <a:gd name="T6" fmla="*/ 16 w 26"/>
                <a:gd name="T7" fmla="*/ 2 h 26"/>
                <a:gd name="T8" fmla="*/ 24 w 26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4" y="16"/>
                  </a:moveTo>
                  <a:cubicBezTo>
                    <a:pt x="23" y="23"/>
                    <a:pt x="16" y="26"/>
                    <a:pt x="10" y="25"/>
                  </a:cubicBezTo>
                  <a:cubicBezTo>
                    <a:pt x="4" y="23"/>
                    <a:pt x="0" y="16"/>
                    <a:pt x="2" y="10"/>
                  </a:cubicBezTo>
                  <a:cubicBezTo>
                    <a:pt x="3" y="4"/>
                    <a:pt x="10" y="0"/>
                    <a:pt x="16" y="2"/>
                  </a:cubicBezTo>
                  <a:cubicBezTo>
                    <a:pt x="22" y="3"/>
                    <a:pt x="26" y="10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209" y="2962"/>
              <a:ext cx="167" cy="167"/>
            </a:xfrm>
            <a:custGeom>
              <a:avLst/>
              <a:gdLst>
                <a:gd name="T0" fmla="*/ 24 w 27"/>
                <a:gd name="T1" fmla="*/ 18 h 27"/>
                <a:gd name="T2" fmla="*/ 8 w 27"/>
                <a:gd name="T3" fmla="*/ 25 h 27"/>
                <a:gd name="T4" fmla="*/ 2 w 27"/>
                <a:gd name="T5" fmla="*/ 9 h 27"/>
                <a:gd name="T6" fmla="*/ 18 w 27"/>
                <a:gd name="T7" fmla="*/ 3 h 27"/>
                <a:gd name="T8" fmla="*/ 24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8"/>
                  </a:moveTo>
                  <a:cubicBezTo>
                    <a:pt x="22" y="24"/>
                    <a:pt x="15" y="27"/>
                    <a:pt x="8" y="25"/>
                  </a:cubicBezTo>
                  <a:cubicBezTo>
                    <a:pt x="2" y="22"/>
                    <a:pt x="0" y="15"/>
                    <a:pt x="2" y="9"/>
                  </a:cubicBezTo>
                  <a:cubicBezTo>
                    <a:pt x="5" y="3"/>
                    <a:pt x="12" y="0"/>
                    <a:pt x="18" y="3"/>
                  </a:cubicBezTo>
                  <a:cubicBezTo>
                    <a:pt x="24" y="5"/>
                    <a:pt x="27" y="12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023" y="2875"/>
              <a:ext cx="167" cy="167"/>
            </a:xfrm>
            <a:custGeom>
              <a:avLst/>
              <a:gdLst>
                <a:gd name="T0" fmla="*/ 24 w 27"/>
                <a:gd name="T1" fmla="*/ 19 h 27"/>
                <a:gd name="T2" fmla="*/ 8 w 27"/>
                <a:gd name="T3" fmla="*/ 24 h 27"/>
                <a:gd name="T4" fmla="*/ 3 w 27"/>
                <a:gd name="T5" fmla="*/ 7 h 27"/>
                <a:gd name="T6" fmla="*/ 20 w 27"/>
                <a:gd name="T7" fmla="*/ 3 h 27"/>
                <a:gd name="T8" fmla="*/ 24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19"/>
                  </a:move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7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3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857" y="2764"/>
              <a:ext cx="166" cy="161"/>
            </a:xfrm>
            <a:custGeom>
              <a:avLst/>
              <a:gdLst>
                <a:gd name="T0" fmla="*/ 23 w 27"/>
                <a:gd name="T1" fmla="*/ 20 h 26"/>
                <a:gd name="T2" fmla="*/ 6 w 27"/>
                <a:gd name="T3" fmla="*/ 22 h 26"/>
                <a:gd name="T4" fmla="*/ 4 w 27"/>
                <a:gd name="T5" fmla="*/ 6 h 26"/>
                <a:gd name="T6" fmla="*/ 21 w 27"/>
                <a:gd name="T7" fmla="*/ 4 h 26"/>
                <a:gd name="T8" fmla="*/ 23 w 27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20"/>
                  </a:moveTo>
                  <a:cubicBezTo>
                    <a:pt x="19" y="26"/>
                    <a:pt x="12" y="26"/>
                    <a:pt x="6" y="22"/>
                  </a:cubicBezTo>
                  <a:cubicBezTo>
                    <a:pt x="1" y="18"/>
                    <a:pt x="0" y="11"/>
                    <a:pt x="4" y="6"/>
                  </a:cubicBez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5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708" y="2628"/>
              <a:ext cx="161" cy="167"/>
            </a:xfrm>
            <a:custGeom>
              <a:avLst/>
              <a:gdLst>
                <a:gd name="T0" fmla="*/ 21 w 26"/>
                <a:gd name="T1" fmla="*/ 22 h 27"/>
                <a:gd name="T2" fmla="*/ 5 w 26"/>
                <a:gd name="T3" fmla="*/ 22 h 27"/>
                <a:gd name="T4" fmla="*/ 5 w 26"/>
                <a:gd name="T5" fmla="*/ 5 h 27"/>
                <a:gd name="T6" fmla="*/ 21 w 26"/>
                <a:gd name="T7" fmla="*/ 5 h 27"/>
                <a:gd name="T8" fmla="*/ 21 w 26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1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10"/>
                    <a:pt x="26" y="17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72" y="2473"/>
              <a:ext cx="167" cy="167"/>
            </a:xfrm>
            <a:custGeom>
              <a:avLst/>
              <a:gdLst>
                <a:gd name="T0" fmla="*/ 21 w 27"/>
                <a:gd name="T1" fmla="*/ 23 h 27"/>
                <a:gd name="T2" fmla="*/ 4 w 27"/>
                <a:gd name="T3" fmla="*/ 21 h 27"/>
                <a:gd name="T4" fmla="*/ 6 w 27"/>
                <a:gd name="T5" fmla="*/ 4 h 27"/>
                <a:gd name="T6" fmla="*/ 23 w 27"/>
                <a:gd name="T7" fmla="*/ 7 h 27"/>
                <a:gd name="T8" fmla="*/ 21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23"/>
                  </a:moveTo>
                  <a:cubicBezTo>
                    <a:pt x="15" y="27"/>
                    <a:pt x="8" y="26"/>
                    <a:pt x="4" y="21"/>
                  </a:cubicBezTo>
                  <a:cubicBezTo>
                    <a:pt x="0" y="16"/>
                    <a:pt x="1" y="8"/>
                    <a:pt x="6" y="4"/>
                  </a:cubicBezTo>
                  <a:cubicBezTo>
                    <a:pt x="11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461" y="2306"/>
              <a:ext cx="167" cy="167"/>
            </a:xfrm>
            <a:custGeom>
              <a:avLst/>
              <a:gdLst>
                <a:gd name="T0" fmla="*/ 19 w 27"/>
                <a:gd name="T1" fmla="*/ 24 h 27"/>
                <a:gd name="T2" fmla="*/ 3 w 27"/>
                <a:gd name="T3" fmla="*/ 20 h 27"/>
                <a:gd name="T4" fmla="*/ 7 w 27"/>
                <a:gd name="T5" fmla="*/ 3 h 27"/>
                <a:gd name="T6" fmla="*/ 24 w 27"/>
                <a:gd name="T7" fmla="*/ 8 h 27"/>
                <a:gd name="T8" fmla="*/ 1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4"/>
                  </a:moveTo>
                  <a:cubicBezTo>
                    <a:pt x="14" y="27"/>
                    <a:pt x="6" y="25"/>
                    <a:pt x="3" y="20"/>
                  </a:cubicBezTo>
                  <a:cubicBezTo>
                    <a:pt x="0" y="14"/>
                    <a:pt x="2" y="7"/>
                    <a:pt x="7" y="3"/>
                  </a:cubicBezTo>
                  <a:cubicBezTo>
                    <a:pt x="13" y="0"/>
                    <a:pt x="20" y="2"/>
                    <a:pt x="24" y="8"/>
                  </a:cubicBezTo>
                  <a:cubicBezTo>
                    <a:pt x="27" y="14"/>
                    <a:pt x="25" y="2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368" y="2127"/>
              <a:ext cx="167" cy="167"/>
            </a:xfrm>
            <a:custGeom>
              <a:avLst/>
              <a:gdLst>
                <a:gd name="T0" fmla="*/ 18 w 27"/>
                <a:gd name="T1" fmla="*/ 24 h 27"/>
                <a:gd name="T2" fmla="*/ 3 w 27"/>
                <a:gd name="T3" fmla="*/ 18 h 27"/>
                <a:gd name="T4" fmla="*/ 9 w 27"/>
                <a:gd name="T5" fmla="*/ 2 h 27"/>
                <a:gd name="T6" fmla="*/ 25 w 27"/>
                <a:gd name="T7" fmla="*/ 9 h 27"/>
                <a:gd name="T8" fmla="*/ 18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4"/>
                  </a:move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2"/>
                  </a:cubicBez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306" y="1935"/>
              <a:ext cx="167" cy="167"/>
            </a:xfrm>
            <a:custGeom>
              <a:avLst/>
              <a:gdLst>
                <a:gd name="T0" fmla="*/ 16 w 27"/>
                <a:gd name="T1" fmla="*/ 25 h 27"/>
                <a:gd name="T2" fmla="*/ 2 w 27"/>
                <a:gd name="T3" fmla="*/ 17 h 27"/>
                <a:gd name="T4" fmla="*/ 10 w 27"/>
                <a:gd name="T5" fmla="*/ 2 h 27"/>
                <a:gd name="T6" fmla="*/ 25 w 27"/>
                <a:gd name="T7" fmla="*/ 10 h 27"/>
                <a:gd name="T8" fmla="*/ 16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5"/>
                  </a:moveTo>
                  <a:cubicBezTo>
                    <a:pt x="10" y="27"/>
                    <a:pt x="4" y="23"/>
                    <a:pt x="2" y="17"/>
                  </a:cubicBezTo>
                  <a:cubicBezTo>
                    <a:pt x="0" y="10"/>
                    <a:pt x="4" y="4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ubicBezTo>
                    <a:pt x="27" y="17"/>
                    <a:pt x="23" y="23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269" y="1744"/>
              <a:ext cx="161" cy="154"/>
            </a:xfrm>
            <a:custGeom>
              <a:avLst/>
              <a:gdLst>
                <a:gd name="T0" fmla="*/ 15 w 26"/>
                <a:gd name="T1" fmla="*/ 24 h 25"/>
                <a:gd name="T2" fmla="*/ 1 w 26"/>
                <a:gd name="T3" fmla="*/ 14 h 25"/>
                <a:gd name="T4" fmla="*/ 11 w 26"/>
                <a:gd name="T5" fmla="*/ 1 h 25"/>
                <a:gd name="T6" fmla="*/ 25 w 26"/>
                <a:gd name="T7" fmla="*/ 11 h 25"/>
                <a:gd name="T8" fmla="*/ 15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5" y="24"/>
                  </a:moveTo>
                  <a:cubicBezTo>
                    <a:pt x="8" y="25"/>
                    <a:pt x="2" y="21"/>
                    <a:pt x="1" y="14"/>
                  </a:cubicBezTo>
                  <a:cubicBezTo>
                    <a:pt x="0" y="7"/>
                    <a:pt x="5" y="2"/>
                    <a:pt x="11" y="1"/>
                  </a:cubicBezTo>
                  <a:cubicBezTo>
                    <a:pt x="18" y="0"/>
                    <a:pt x="24" y="4"/>
                    <a:pt x="25" y="11"/>
                  </a:cubicBezTo>
                  <a:cubicBezTo>
                    <a:pt x="26" y="17"/>
                    <a:pt x="21" y="23"/>
                    <a:pt x="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1263" y="1546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269" y="1342"/>
              <a:ext cx="161" cy="154"/>
            </a:xfrm>
            <a:custGeom>
              <a:avLst/>
              <a:gdLst>
                <a:gd name="T0" fmla="*/ 11 w 26"/>
                <a:gd name="T1" fmla="*/ 24 h 25"/>
                <a:gd name="T2" fmla="*/ 1 w 26"/>
                <a:gd name="T3" fmla="*/ 11 h 25"/>
                <a:gd name="T4" fmla="*/ 15 w 26"/>
                <a:gd name="T5" fmla="*/ 0 h 25"/>
                <a:gd name="T6" fmla="*/ 25 w 26"/>
                <a:gd name="T7" fmla="*/ 14 h 25"/>
                <a:gd name="T8" fmla="*/ 11 w 26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1" y="24"/>
                  </a:moveTo>
                  <a:cubicBezTo>
                    <a:pt x="5" y="23"/>
                    <a:pt x="0" y="17"/>
                    <a:pt x="1" y="11"/>
                  </a:cubicBezTo>
                  <a:cubicBezTo>
                    <a:pt x="2" y="4"/>
                    <a:pt x="8" y="0"/>
                    <a:pt x="15" y="0"/>
                  </a:cubicBezTo>
                  <a:cubicBezTo>
                    <a:pt x="21" y="1"/>
                    <a:pt x="26" y="7"/>
                    <a:pt x="25" y="14"/>
                  </a:cubicBezTo>
                  <a:cubicBezTo>
                    <a:pt x="24" y="20"/>
                    <a:pt x="18" y="25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306" y="1138"/>
              <a:ext cx="167" cy="160"/>
            </a:xfrm>
            <a:custGeom>
              <a:avLst/>
              <a:gdLst>
                <a:gd name="T0" fmla="*/ 10 w 27"/>
                <a:gd name="T1" fmla="*/ 25 h 26"/>
                <a:gd name="T2" fmla="*/ 2 w 27"/>
                <a:gd name="T3" fmla="*/ 10 h 26"/>
                <a:gd name="T4" fmla="*/ 16 w 27"/>
                <a:gd name="T5" fmla="*/ 2 h 26"/>
                <a:gd name="T6" fmla="*/ 25 w 27"/>
                <a:gd name="T7" fmla="*/ 16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4" y="23"/>
                    <a:pt x="0" y="16"/>
                    <a:pt x="2" y="10"/>
                  </a:cubicBezTo>
                  <a:cubicBezTo>
                    <a:pt x="4" y="4"/>
                    <a:pt x="10" y="0"/>
                    <a:pt x="16" y="2"/>
                  </a:cubicBezTo>
                  <a:cubicBezTo>
                    <a:pt x="23" y="3"/>
                    <a:pt x="27" y="10"/>
                    <a:pt x="25" y="16"/>
                  </a:cubicBezTo>
                  <a:cubicBezTo>
                    <a:pt x="23" y="23"/>
                    <a:pt x="17" y="26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68" y="946"/>
              <a:ext cx="167" cy="167"/>
            </a:xfrm>
            <a:custGeom>
              <a:avLst/>
              <a:gdLst>
                <a:gd name="T0" fmla="*/ 9 w 27"/>
                <a:gd name="T1" fmla="*/ 24 h 27"/>
                <a:gd name="T2" fmla="*/ 3 w 27"/>
                <a:gd name="T3" fmla="*/ 9 h 27"/>
                <a:gd name="T4" fmla="*/ 18 w 27"/>
                <a:gd name="T5" fmla="*/ 2 h 27"/>
                <a:gd name="T6" fmla="*/ 25 w 27"/>
                <a:gd name="T7" fmla="*/ 18 h 27"/>
                <a:gd name="T8" fmla="*/ 9 w 27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4"/>
                  </a:moveTo>
                  <a:cubicBezTo>
                    <a:pt x="3" y="22"/>
                    <a:pt x="0" y="15"/>
                    <a:pt x="3" y="9"/>
                  </a:cubicBezTo>
                  <a:cubicBezTo>
                    <a:pt x="5" y="3"/>
                    <a:pt x="12" y="0"/>
                    <a:pt x="18" y="2"/>
                  </a:cubicBezTo>
                  <a:cubicBezTo>
                    <a:pt x="24" y="5"/>
                    <a:pt x="27" y="12"/>
                    <a:pt x="25" y="18"/>
                  </a:cubicBezTo>
                  <a:cubicBezTo>
                    <a:pt x="22" y="24"/>
                    <a:pt x="15" y="2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461" y="760"/>
              <a:ext cx="167" cy="174"/>
            </a:xfrm>
            <a:custGeom>
              <a:avLst/>
              <a:gdLst>
                <a:gd name="T0" fmla="*/ 7 w 27"/>
                <a:gd name="T1" fmla="*/ 24 h 28"/>
                <a:gd name="T2" fmla="*/ 3 w 27"/>
                <a:gd name="T3" fmla="*/ 8 h 28"/>
                <a:gd name="T4" fmla="*/ 19 w 27"/>
                <a:gd name="T5" fmla="*/ 4 h 28"/>
                <a:gd name="T6" fmla="*/ 24 w 27"/>
                <a:gd name="T7" fmla="*/ 20 h 28"/>
                <a:gd name="T8" fmla="*/ 7 w 27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7" y="24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6" y="2"/>
                    <a:pt x="14" y="0"/>
                    <a:pt x="19" y="4"/>
                  </a:cubicBezTo>
                  <a:cubicBezTo>
                    <a:pt x="25" y="7"/>
                    <a:pt x="27" y="14"/>
                    <a:pt x="24" y="20"/>
                  </a:cubicBezTo>
                  <a:cubicBezTo>
                    <a:pt x="20" y="26"/>
                    <a:pt x="13" y="28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572" y="593"/>
              <a:ext cx="167" cy="167"/>
            </a:xfrm>
            <a:custGeom>
              <a:avLst/>
              <a:gdLst>
                <a:gd name="T0" fmla="*/ 6 w 27"/>
                <a:gd name="T1" fmla="*/ 23 h 27"/>
                <a:gd name="T2" fmla="*/ 4 w 27"/>
                <a:gd name="T3" fmla="*/ 7 h 27"/>
                <a:gd name="T4" fmla="*/ 21 w 27"/>
                <a:gd name="T5" fmla="*/ 4 h 27"/>
                <a:gd name="T6" fmla="*/ 23 w 27"/>
                <a:gd name="T7" fmla="*/ 21 h 27"/>
                <a:gd name="T8" fmla="*/ 6 w 27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5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1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708" y="445"/>
              <a:ext cx="161" cy="161"/>
            </a:xfrm>
            <a:custGeom>
              <a:avLst/>
              <a:gdLst>
                <a:gd name="T0" fmla="*/ 5 w 26"/>
                <a:gd name="T1" fmla="*/ 22 h 26"/>
                <a:gd name="T2" fmla="*/ 5 w 26"/>
                <a:gd name="T3" fmla="*/ 5 h 26"/>
                <a:gd name="T4" fmla="*/ 21 w 26"/>
                <a:gd name="T5" fmla="*/ 5 h 26"/>
                <a:gd name="T6" fmla="*/ 21 w 26"/>
                <a:gd name="T7" fmla="*/ 22 h 26"/>
                <a:gd name="T8" fmla="*/ 5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1" y="5"/>
                  </a:cubicBezTo>
                  <a:cubicBezTo>
                    <a:pt x="26" y="9"/>
                    <a:pt x="26" y="17"/>
                    <a:pt x="21" y="22"/>
                  </a:cubicBezTo>
                  <a:cubicBezTo>
                    <a:pt x="17" y="26"/>
                    <a:pt x="9" y="26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857" y="309"/>
              <a:ext cx="166" cy="167"/>
            </a:xfrm>
            <a:custGeom>
              <a:avLst/>
              <a:gdLst>
                <a:gd name="T0" fmla="*/ 4 w 27"/>
                <a:gd name="T1" fmla="*/ 21 h 27"/>
                <a:gd name="T2" fmla="*/ 6 w 27"/>
                <a:gd name="T3" fmla="*/ 4 h 27"/>
                <a:gd name="T4" fmla="*/ 23 w 27"/>
                <a:gd name="T5" fmla="*/ 6 h 27"/>
                <a:gd name="T6" fmla="*/ 21 w 27"/>
                <a:gd name="T7" fmla="*/ 23 h 27"/>
                <a:gd name="T8" fmla="*/ 4 w 27"/>
                <a:gd name="T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1"/>
                  </a:moveTo>
                  <a:cubicBezTo>
                    <a:pt x="0" y="16"/>
                    <a:pt x="1" y="8"/>
                    <a:pt x="6" y="4"/>
                  </a:cubicBezTo>
                  <a:cubicBezTo>
                    <a:pt x="12" y="0"/>
                    <a:pt x="19" y="1"/>
                    <a:pt x="23" y="6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023" y="198"/>
              <a:ext cx="167" cy="167"/>
            </a:xfrm>
            <a:custGeom>
              <a:avLst/>
              <a:gdLst>
                <a:gd name="T0" fmla="*/ 3 w 27"/>
                <a:gd name="T1" fmla="*/ 19 h 27"/>
                <a:gd name="T2" fmla="*/ 8 w 27"/>
                <a:gd name="T3" fmla="*/ 3 h 27"/>
                <a:gd name="T4" fmla="*/ 24 w 27"/>
                <a:gd name="T5" fmla="*/ 8 h 27"/>
                <a:gd name="T6" fmla="*/ 20 w 27"/>
                <a:gd name="T7" fmla="*/ 24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0" y="14"/>
                    <a:pt x="2" y="6"/>
                    <a:pt x="8" y="3"/>
                  </a:cubicBezTo>
                  <a:cubicBezTo>
                    <a:pt x="13" y="0"/>
                    <a:pt x="21" y="2"/>
                    <a:pt x="24" y="8"/>
                  </a:cubicBez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209" y="111"/>
              <a:ext cx="167" cy="167"/>
            </a:xfrm>
            <a:custGeom>
              <a:avLst/>
              <a:gdLst>
                <a:gd name="T0" fmla="*/ 2 w 27"/>
                <a:gd name="T1" fmla="*/ 18 h 27"/>
                <a:gd name="T2" fmla="*/ 8 w 27"/>
                <a:gd name="T3" fmla="*/ 2 h 27"/>
                <a:gd name="T4" fmla="*/ 24 w 27"/>
                <a:gd name="T5" fmla="*/ 8 h 27"/>
                <a:gd name="T6" fmla="*/ 18 w 27"/>
                <a:gd name="T7" fmla="*/ 24 h 27"/>
                <a:gd name="T8" fmla="*/ 2 w 27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8"/>
                  </a:moveTo>
                  <a:cubicBezTo>
                    <a:pt x="0" y="12"/>
                    <a:pt x="2" y="5"/>
                    <a:pt x="8" y="2"/>
                  </a:cubicBezTo>
                  <a:cubicBezTo>
                    <a:pt x="15" y="0"/>
                    <a:pt x="22" y="2"/>
                    <a:pt x="24" y="8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401" y="43"/>
              <a:ext cx="160" cy="167"/>
            </a:xfrm>
            <a:custGeom>
              <a:avLst/>
              <a:gdLst>
                <a:gd name="T0" fmla="*/ 2 w 26"/>
                <a:gd name="T1" fmla="*/ 17 h 27"/>
                <a:gd name="T2" fmla="*/ 10 w 26"/>
                <a:gd name="T3" fmla="*/ 2 h 27"/>
                <a:gd name="T4" fmla="*/ 24 w 26"/>
                <a:gd name="T5" fmla="*/ 10 h 27"/>
                <a:gd name="T6" fmla="*/ 16 w 26"/>
                <a:gd name="T7" fmla="*/ 25 h 27"/>
                <a:gd name="T8" fmla="*/ 2 w 26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" y="17"/>
                  </a:moveTo>
                  <a:cubicBezTo>
                    <a:pt x="0" y="10"/>
                    <a:pt x="4" y="4"/>
                    <a:pt x="10" y="2"/>
                  </a:cubicBezTo>
                  <a:cubicBezTo>
                    <a:pt x="16" y="0"/>
                    <a:pt x="23" y="4"/>
                    <a:pt x="24" y="10"/>
                  </a:cubicBezTo>
                  <a:cubicBezTo>
                    <a:pt x="26" y="17"/>
                    <a:pt x="22" y="23"/>
                    <a:pt x="16" y="25"/>
                  </a:cubicBezTo>
                  <a:cubicBezTo>
                    <a:pt x="10" y="27"/>
                    <a:pt x="3" y="23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599" y="6"/>
              <a:ext cx="160" cy="161"/>
            </a:xfrm>
            <a:custGeom>
              <a:avLst/>
              <a:gdLst>
                <a:gd name="T0" fmla="*/ 1 w 26"/>
                <a:gd name="T1" fmla="*/ 15 h 26"/>
                <a:gd name="T2" fmla="*/ 11 w 26"/>
                <a:gd name="T3" fmla="*/ 1 h 26"/>
                <a:gd name="T4" fmla="*/ 25 w 26"/>
                <a:gd name="T5" fmla="*/ 12 h 26"/>
                <a:gd name="T6" fmla="*/ 15 w 26"/>
                <a:gd name="T7" fmla="*/ 25 h 26"/>
                <a:gd name="T8" fmla="*/ 1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" y="15"/>
                  </a:moveTo>
                  <a:cubicBezTo>
                    <a:pt x="0" y="8"/>
                    <a:pt x="5" y="2"/>
                    <a:pt x="11" y="1"/>
                  </a:cubicBezTo>
                  <a:cubicBezTo>
                    <a:pt x="18" y="0"/>
                    <a:pt x="24" y="5"/>
                    <a:pt x="25" y="12"/>
                  </a:cubicBezTo>
                  <a:cubicBezTo>
                    <a:pt x="26" y="18"/>
                    <a:pt x="21" y="24"/>
                    <a:pt x="15" y="25"/>
                  </a:cubicBezTo>
                  <a:cubicBezTo>
                    <a:pt x="8" y="26"/>
                    <a:pt x="2" y="21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809" y="0"/>
              <a:ext cx="148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007" y="6"/>
              <a:ext cx="154" cy="161"/>
            </a:xfrm>
            <a:custGeom>
              <a:avLst/>
              <a:gdLst>
                <a:gd name="T0" fmla="*/ 0 w 25"/>
                <a:gd name="T1" fmla="*/ 12 h 26"/>
                <a:gd name="T2" fmla="*/ 14 w 25"/>
                <a:gd name="T3" fmla="*/ 1 h 26"/>
                <a:gd name="T4" fmla="*/ 24 w 25"/>
                <a:gd name="T5" fmla="*/ 15 h 26"/>
                <a:gd name="T6" fmla="*/ 11 w 25"/>
                <a:gd name="T7" fmla="*/ 25 h 26"/>
                <a:gd name="T8" fmla="*/ 0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cubicBezTo>
                    <a:pt x="1" y="5"/>
                    <a:pt x="7" y="0"/>
                    <a:pt x="14" y="1"/>
                  </a:cubicBezTo>
                  <a:cubicBezTo>
                    <a:pt x="20" y="2"/>
                    <a:pt x="25" y="8"/>
                    <a:pt x="24" y="15"/>
                  </a:cubicBezTo>
                  <a:cubicBezTo>
                    <a:pt x="23" y="21"/>
                    <a:pt x="17" y="26"/>
                    <a:pt x="11" y="25"/>
                  </a:cubicBezTo>
                  <a:cubicBezTo>
                    <a:pt x="4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198" y="43"/>
              <a:ext cx="167" cy="167"/>
            </a:xfrm>
            <a:custGeom>
              <a:avLst/>
              <a:gdLst>
                <a:gd name="T0" fmla="*/ 2 w 27"/>
                <a:gd name="T1" fmla="*/ 10 h 27"/>
                <a:gd name="T2" fmla="*/ 16 w 27"/>
                <a:gd name="T3" fmla="*/ 2 h 27"/>
                <a:gd name="T4" fmla="*/ 25 w 27"/>
                <a:gd name="T5" fmla="*/ 17 h 27"/>
                <a:gd name="T6" fmla="*/ 10 w 27"/>
                <a:gd name="T7" fmla="*/ 25 h 27"/>
                <a:gd name="T8" fmla="*/ 2 w 27"/>
                <a:gd name="T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10"/>
                  </a:moveTo>
                  <a:cubicBezTo>
                    <a:pt x="4" y="4"/>
                    <a:pt x="10" y="0"/>
                    <a:pt x="16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390" y="111"/>
              <a:ext cx="167" cy="167"/>
            </a:xfrm>
            <a:custGeom>
              <a:avLst/>
              <a:gdLst>
                <a:gd name="T0" fmla="*/ 2 w 27"/>
                <a:gd name="T1" fmla="*/ 8 h 27"/>
                <a:gd name="T2" fmla="*/ 18 w 27"/>
                <a:gd name="T3" fmla="*/ 2 h 27"/>
                <a:gd name="T4" fmla="*/ 24 w 27"/>
                <a:gd name="T5" fmla="*/ 18 h 27"/>
                <a:gd name="T6" fmla="*/ 9 w 27"/>
                <a:gd name="T7" fmla="*/ 24 h 27"/>
                <a:gd name="T8" fmla="*/ 2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569" y="198"/>
              <a:ext cx="167" cy="167"/>
            </a:xfrm>
            <a:custGeom>
              <a:avLst/>
              <a:gdLst>
                <a:gd name="T0" fmla="*/ 3 w 27"/>
                <a:gd name="T1" fmla="*/ 8 h 27"/>
                <a:gd name="T2" fmla="*/ 20 w 27"/>
                <a:gd name="T3" fmla="*/ 3 h 27"/>
                <a:gd name="T4" fmla="*/ 24 w 27"/>
                <a:gd name="T5" fmla="*/ 19 h 27"/>
                <a:gd name="T6" fmla="*/ 8 w 27"/>
                <a:gd name="T7" fmla="*/ 24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7" y="2"/>
                    <a:pt x="14" y="0"/>
                    <a:pt x="20" y="3"/>
                  </a:cubicBezTo>
                  <a:cubicBezTo>
                    <a:pt x="25" y="6"/>
                    <a:pt x="27" y="14"/>
                    <a:pt x="24" y="19"/>
                  </a:cubicBezTo>
                  <a:cubicBezTo>
                    <a:pt x="21" y="25"/>
                    <a:pt x="13" y="27"/>
                    <a:pt x="8" y="24"/>
                  </a:cubicBezTo>
                  <a:cubicBezTo>
                    <a:pt x="2" y="20"/>
                    <a:pt x="0" y="13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736" y="309"/>
              <a:ext cx="167" cy="167"/>
            </a:xfrm>
            <a:custGeom>
              <a:avLst/>
              <a:gdLst>
                <a:gd name="T0" fmla="*/ 4 w 27"/>
                <a:gd name="T1" fmla="*/ 6 h 27"/>
                <a:gd name="T2" fmla="*/ 21 w 27"/>
                <a:gd name="T3" fmla="*/ 4 h 27"/>
                <a:gd name="T4" fmla="*/ 23 w 27"/>
                <a:gd name="T5" fmla="*/ 21 h 27"/>
                <a:gd name="T6" fmla="*/ 7 w 27"/>
                <a:gd name="T7" fmla="*/ 23 h 27"/>
                <a:gd name="T8" fmla="*/ 4 w 2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6"/>
                  </a:moveTo>
                  <a:cubicBezTo>
                    <a:pt x="8" y="1"/>
                    <a:pt x="16" y="0"/>
                    <a:pt x="21" y="4"/>
                  </a:cubicBez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891" y="445"/>
              <a:ext cx="161" cy="161"/>
            </a:xfrm>
            <a:custGeom>
              <a:avLst/>
              <a:gdLst>
                <a:gd name="T0" fmla="*/ 5 w 26"/>
                <a:gd name="T1" fmla="*/ 5 h 26"/>
                <a:gd name="T2" fmla="*/ 22 w 26"/>
                <a:gd name="T3" fmla="*/ 5 h 26"/>
                <a:gd name="T4" fmla="*/ 22 w 26"/>
                <a:gd name="T5" fmla="*/ 22 h 26"/>
                <a:gd name="T6" fmla="*/ 5 w 26"/>
                <a:gd name="T7" fmla="*/ 22 h 26"/>
                <a:gd name="T8" fmla="*/ 5 w 26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5" y="5"/>
                  </a:moveTo>
                  <a:cubicBezTo>
                    <a:pt x="10" y="0"/>
                    <a:pt x="17" y="0"/>
                    <a:pt x="22" y="5"/>
                  </a:cubicBezTo>
                  <a:cubicBezTo>
                    <a:pt x="26" y="9"/>
                    <a:pt x="26" y="17"/>
                    <a:pt x="22" y="22"/>
                  </a:cubicBezTo>
                  <a:cubicBezTo>
                    <a:pt x="17" y="26"/>
                    <a:pt x="10" y="26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021" y="593"/>
              <a:ext cx="167" cy="167"/>
            </a:xfrm>
            <a:custGeom>
              <a:avLst/>
              <a:gdLst>
                <a:gd name="T0" fmla="*/ 7 w 27"/>
                <a:gd name="T1" fmla="*/ 4 h 27"/>
                <a:gd name="T2" fmla="*/ 23 w 27"/>
                <a:gd name="T3" fmla="*/ 7 h 27"/>
                <a:gd name="T4" fmla="*/ 21 w 27"/>
                <a:gd name="T5" fmla="*/ 23 h 27"/>
                <a:gd name="T6" fmla="*/ 4 w 27"/>
                <a:gd name="T7" fmla="*/ 21 h 27"/>
                <a:gd name="T8" fmla="*/ 7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7" y="4"/>
                  </a:moveTo>
                  <a:cubicBezTo>
                    <a:pt x="12" y="0"/>
                    <a:pt x="19" y="1"/>
                    <a:pt x="23" y="7"/>
                  </a:cubicBezTo>
                  <a:cubicBezTo>
                    <a:pt x="27" y="12"/>
                    <a:pt x="26" y="19"/>
                    <a:pt x="21" y="23"/>
                  </a:cubicBezTo>
                  <a:cubicBezTo>
                    <a:pt x="16" y="27"/>
                    <a:pt x="8" y="26"/>
                    <a:pt x="4" y="21"/>
                  </a:cubicBezTo>
                  <a:cubicBezTo>
                    <a:pt x="0" y="16"/>
                    <a:pt x="1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132" y="760"/>
              <a:ext cx="173" cy="174"/>
            </a:xfrm>
            <a:custGeom>
              <a:avLst/>
              <a:gdLst>
                <a:gd name="T0" fmla="*/ 8 w 28"/>
                <a:gd name="T1" fmla="*/ 4 h 28"/>
                <a:gd name="T2" fmla="*/ 24 w 28"/>
                <a:gd name="T3" fmla="*/ 8 h 28"/>
                <a:gd name="T4" fmla="*/ 20 w 28"/>
                <a:gd name="T5" fmla="*/ 24 h 28"/>
                <a:gd name="T6" fmla="*/ 4 w 28"/>
                <a:gd name="T7" fmla="*/ 20 h 28"/>
                <a:gd name="T8" fmla="*/ 8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4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4"/>
                  </a:cubicBezTo>
                  <a:cubicBezTo>
                    <a:pt x="14" y="28"/>
                    <a:pt x="7" y="26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225" y="946"/>
              <a:ext cx="167" cy="167"/>
            </a:xfrm>
            <a:custGeom>
              <a:avLst/>
              <a:gdLst>
                <a:gd name="T0" fmla="*/ 9 w 27"/>
                <a:gd name="T1" fmla="*/ 2 h 27"/>
                <a:gd name="T2" fmla="*/ 24 w 27"/>
                <a:gd name="T3" fmla="*/ 9 h 27"/>
                <a:gd name="T4" fmla="*/ 18 w 27"/>
                <a:gd name="T5" fmla="*/ 24 h 27"/>
                <a:gd name="T6" fmla="*/ 2 w 27"/>
                <a:gd name="T7" fmla="*/ 18 h 27"/>
                <a:gd name="T8" fmla="*/ 9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"/>
                  </a:moveTo>
                  <a:cubicBezTo>
                    <a:pt x="15" y="0"/>
                    <a:pt x="22" y="3"/>
                    <a:pt x="24" y="9"/>
                  </a:cubicBezTo>
                  <a:cubicBezTo>
                    <a:pt x="27" y="15"/>
                    <a:pt x="24" y="22"/>
                    <a:pt x="18" y="24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293" y="1138"/>
              <a:ext cx="161" cy="160"/>
            </a:xfrm>
            <a:custGeom>
              <a:avLst/>
              <a:gdLst>
                <a:gd name="T0" fmla="*/ 10 w 26"/>
                <a:gd name="T1" fmla="*/ 2 h 26"/>
                <a:gd name="T2" fmla="*/ 24 w 26"/>
                <a:gd name="T3" fmla="*/ 10 h 26"/>
                <a:gd name="T4" fmla="*/ 16 w 26"/>
                <a:gd name="T5" fmla="*/ 25 h 26"/>
                <a:gd name="T6" fmla="*/ 1 w 26"/>
                <a:gd name="T7" fmla="*/ 16 h 26"/>
                <a:gd name="T8" fmla="*/ 10 w 26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"/>
                  </a:moveTo>
                  <a:cubicBezTo>
                    <a:pt x="16" y="0"/>
                    <a:pt x="23" y="4"/>
                    <a:pt x="24" y="10"/>
                  </a:cubicBezTo>
                  <a:cubicBezTo>
                    <a:pt x="26" y="16"/>
                    <a:pt x="22" y="23"/>
                    <a:pt x="16" y="25"/>
                  </a:cubicBezTo>
                  <a:cubicBezTo>
                    <a:pt x="10" y="26"/>
                    <a:pt x="3" y="23"/>
                    <a:pt x="1" y="16"/>
                  </a:cubicBezTo>
                  <a:cubicBezTo>
                    <a:pt x="0" y="10"/>
                    <a:pt x="4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36" y="1342"/>
              <a:ext cx="155" cy="154"/>
            </a:xfrm>
            <a:custGeom>
              <a:avLst/>
              <a:gdLst>
                <a:gd name="T0" fmla="*/ 11 w 25"/>
                <a:gd name="T1" fmla="*/ 0 h 25"/>
                <a:gd name="T2" fmla="*/ 24 w 25"/>
                <a:gd name="T3" fmla="*/ 11 h 25"/>
                <a:gd name="T4" fmla="*/ 14 w 25"/>
                <a:gd name="T5" fmla="*/ 24 h 25"/>
                <a:gd name="T6" fmla="*/ 1 w 25"/>
                <a:gd name="T7" fmla="*/ 14 h 25"/>
                <a:gd name="T8" fmla="*/ 11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cubicBezTo>
                    <a:pt x="17" y="0"/>
                    <a:pt x="23" y="4"/>
                    <a:pt x="24" y="11"/>
                  </a:cubicBezTo>
                  <a:cubicBezTo>
                    <a:pt x="25" y="17"/>
                    <a:pt x="20" y="23"/>
                    <a:pt x="14" y="24"/>
                  </a:cubicBezTo>
                  <a:cubicBezTo>
                    <a:pt x="7" y="25"/>
                    <a:pt x="1" y="20"/>
                    <a:pt x="1" y="14"/>
                  </a:cubicBezTo>
                  <a:cubicBezTo>
                    <a:pt x="0" y="7"/>
                    <a:pt x="4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4355" y="1546"/>
              <a:ext cx="142" cy="14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336" y="1744"/>
              <a:ext cx="155" cy="154"/>
            </a:xfrm>
            <a:custGeom>
              <a:avLst/>
              <a:gdLst>
                <a:gd name="T0" fmla="*/ 14 w 25"/>
                <a:gd name="T1" fmla="*/ 1 h 25"/>
                <a:gd name="T2" fmla="*/ 24 w 25"/>
                <a:gd name="T3" fmla="*/ 14 h 25"/>
                <a:gd name="T4" fmla="*/ 11 w 25"/>
                <a:gd name="T5" fmla="*/ 24 h 25"/>
                <a:gd name="T6" fmla="*/ 1 w 25"/>
                <a:gd name="T7" fmla="*/ 11 h 25"/>
                <a:gd name="T8" fmla="*/ 14 w 2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4" y="1"/>
                  </a:moveTo>
                  <a:cubicBezTo>
                    <a:pt x="20" y="2"/>
                    <a:pt x="25" y="7"/>
                    <a:pt x="24" y="14"/>
                  </a:cubicBez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1" y="4"/>
                    <a:pt x="7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293" y="1935"/>
              <a:ext cx="161" cy="167"/>
            </a:xfrm>
            <a:custGeom>
              <a:avLst/>
              <a:gdLst>
                <a:gd name="T0" fmla="*/ 16 w 26"/>
                <a:gd name="T1" fmla="*/ 2 h 27"/>
                <a:gd name="T2" fmla="*/ 24 w 26"/>
                <a:gd name="T3" fmla="*/ 17 h 27"/>
                <a:gd name="T4" fmla="*/ 10 w 26"/>
                <a:gd name="T5" fmla="*/ 25 h 27"/>
                <a:gd name="T6" fmla="*/ 1 w 26"/>
                <a:gd name="T7" fmla="*/ 10 h 27"/>
                <a:gd name="T8" fmla="*/ 16 w 2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6" y="2"/>
                  </a:moveTo>
                  <a:cubicBezTo>
                    <a:pt x="22" y="4"/>
                    <a:pt x="26" y="10"/>
                    <a:pt x="24" y="17"/>
                  </a:cubicBezTo>
                  <a:cubicBezTo>
                    <a:pt x="23" y="23"/>
                    <a:pt x="16" y="27"/>
                    <a:pt x="10" y="25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3" y="4"/>
                    <a:pt x="10" y="0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225" y="2127"/>
              <a:ext cx="167" cy="167"/>
            </a:xfrm>
            <a:custGeom>
              <a:avLst/>
              <a:gdLst>
                <a:gd name="T0" fmla="*/ 18 w 27"/>
                <a:gd name="T1" fmla="*/ 2 h 27"/>
                <a:gd name="T2" fmla="*/ 24 w 27"/>
                <a:gd name="T3" fmla="*/ 18 h 27"/>
                <a:gd name="T4" fmla="*/ 9 w 27"/>
                <a:gd name="T5" fmla="*/ 24 h 27"/>
                <a:gd name="T6" fmla="*/ 2 w 27"/>
                <a:gd name="T7" fmla="*/ 9 h 27"/>
                <a:gd name="T8" fmla="*/ 18 w 2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132" y="2306"/>
              <a:ext cx="173" cy="167"/>
            </a:xfrm>
            <a:custGeom>
              <a:avLst/>
              <a:gdLst>
                <a:gd name="T0" fmla="*/ 20 w 28"/>
                <a:gd name="T1" fmla="*/ 3 h 27"/>
                <a:gd name="T2" fmla="*/ 24 w 28"/>
                <a:gd name="T3" fmla="*/ 20 h 27"/>
                <a:gd name="T4" fmla="*/ 8 w 28"/>
                <a:gd name="T5" fmla="*/ 24 h 27"/>
                <a:gd name="T6" fmla="*/ 4 w 28"/>
                <a:gd name="T7" fmla="*/ 8 h 27"/>
                <a:gd name="T8" fmla="*/ 20 w 2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0" y="3"/>
                  </a:moveTo>
                  <a:cubicBezTo>
                    <a:pt x="26" y="7"/>
                    <a:pt x="28" y="14"/>
                    <a:pt x="24" y="20"/>
                  </a:cubicBezTo>
                  <a:cubicBezTo>
                    <a:pt x="21" y="25"/>
                    <a:pt x="14" y="27"/>
                    <a:pt x="8" y="24"/>
                  </a:cubicBezTo>
                  <a:cubicBezTo>
                    <a:pt x="2" y="21"/>
                    <a:pt x="0" y="14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4021" y="2473"/>
              <a:ext cx="167" cy="167"/>
            </a:xfrm>
            <a:custGeom>
              <a:avLst/>
              <a:gdLst>
                <a:gd name="T0" fmla="*/ 21 w 27"/>
                <a:gd name="T1" fmla="*/ 4 h 27"/>
                <a:gd name="T2" fmla="*/ 23 w 27"/>
                <a:gd name="T3" fmla="*/ 21 h 27"/>
                <a:gd name="T4" fmla="*/ 7 w 27"/>
                <a:gd name="T5" fmla="*/ 23 h 27"/>
                <a:gd name="T6" fmla="*/ 4 w 27"/>
                <a:gd name="T7" fmla="*/ 7 h 27"/>
                <a:gd name="T8" fmla="*/ 21 w 2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1" y="4"/>
                  </a:moveTo>
                  <a:cubicBezTo>
                    <a:pt x="26" y="8"/>
                    <a:pt x="27" y="16"/>
                    <a:pt x="23" y="21"/>
                  </a:cubicBezTo>
                  <a:cubicBezTo>
                    <a:pt x="19" y="26"/>
                    <a:pt x="12" y="27"/>
                    <a:pt x="7" y="23"/>
                  </a:cubicBezTo>
                  <a:cubicBezTo>
                    <a:pt x="1" y="19"/>
                    <a:pt x="0" y="12"/>
                    <a:pt x="4" y="7"/>
                  </a:cubicBezTo>
                  <a:cubicBezTo>
                    <a:pt x="8" y="1"/>
                    <a:pt x="16" y="0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891" y="2628"/>
              <a:ext cx="161" cy="167"/>
            </a:xfrm>
            <a:custGeom>
              <a:avLst/>
              <a:gdLst>
                <a:gd name="T0" fmla="*/ 22 w 26"/>
                <a:gd name="T1" fmla="*/ 5 h 27"/>
                <a:gd name="T2" fmla="*/ 22 w 26"/>
                <a:gd name="T3" fmla="*/ 22 h 27"/>
                <a:gd name="T4" fmla="*/ 5 w 26"/>
                <a:gd name="T5" fmla="*/ 22 h 27"/>
                <a:gd name="T6" fmla="*/ 5 w 26"/>
                <a:gd name="T7" fmla="*/ 5 h 27"/>
                <a:gd name="T8" fmla="*/ 22 w 26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2" y="5"/>
                  </a:moveTo>
                  <a:cubicBezTo>
                    <a:pt x="26" y="10"/>
                    <a:pt x="26" y="17"/>
                    <a:pt x="22" y="22"/>
                  </a:cubicBezTo>
                  <a:cubicBezTo>
                    <a:pt x="17" y="27"/>
                    <a:pt x="10" y="27"/>
                    <a:pt x="5" y="22"/>
                  </a:cubicBezTo>
                  <a:cubicBezTo>
                    <a:pt x="0" y="17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736" y="2764"/>
              <a:ext cx="167" cy="161"/>
            </a:xfrm>
            <a:custGeom>
              <a:avLst/>
              <a:gdLst>
                <a:gd name="T0" fmla="*/ 23 w 27"/>
                <a:gd name="T1" fmla="*/ 6 h 26"/>
                <a:gd name="T2" fmla="*/ 21 w 27"/>
                <a:gd name="T3" fmla="*/ 22 h 26"/>
                <a:gd name="T4" fmla="*/ 4 w 27"/>
                <a:gd name="T5" fmla="*/ 20 h 26"/>
                <a:gd name="T6" fmla="*/ 7 w 27"/>
                <a:gd name="T7" fmla="*/ 4 h 26"/>
                <a:gd name="T8" fmla="*/ 23 w 27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3" y="6"/>
                  </a:moveTo>
                  <a:cubicBezTo>
                    <a:pt x="27" y="11"/>
                    <a:pt x="26" y="18"/>
                    <a:pt x="21" y="22"/>
                  </a:cubicBezTo>
                  <a:cubicBezTo>
                    <a:pt x="16" y="26"/>
                    <a:pt x="8" y="26"/>
                    <a:pt x="4" y="20"/>
                  </a:cubicBezTo>
                  <a:cubicBezTo>
                    <a:pt x="0" y="15"/>
                    <a:pt x="1" y="8"/>
                    <a:pt x="7" y="4"/>
                  </a:cubicBezTo>
                  <a:cubicBezTo>
                    <a:pt x="12" y="0"/>
                    <a:pt x="19" y="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569" y="2875"/>
              <a:ext cx="167" cy="167"/>
            </a:xfrm>
            <a:custGeom>
              <a:avLst/>
              <a:gdLst>
                <a:gd name="T0" fmla="*/ 24 w 27"/>
                <a:gd name="T1" fmla="*/ 7 h 27"/>
                <a:gd name="T2" fmla="*/ 20 w 27"/>
                <a:gd name="T3" fmla="*/ 24 h 27"/>
                <a:gd name="T4" fmla="*/ 3 w 27"/>
                <a:gd name="T5" fmla="*/ 19 h 27"/>
                <a:gd name="T6" fmla="*/ 8 w 27"/>
                <a:gd name="T7" fmla="*/ 3 h 27"/>
                <a:gd name="T8" fmla="*/ 24 w 27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7"/>
                  </a:moveTo>
                  <a:cubicBezTo>
                    <a:pt x="27" y="13"/>
                    <a:pt x="25" y="20"/>
                    <a:pt x="20" y="24"/>
                  </a:cubicBezTo>
                  <a:cubicBezTo>
                    <a:pt x="14" y="27"/>
                    <a:pt x="7" y="25"/>
                    <a:pt x="3" y="19"/>
                  </a:cubicBezTo>
                  <a:cubicBezTo>
                    <a:pt x="0" y="13"/>
                    <a:pt x="2" y="6"/>
                    <a:pt x="8" y="3"/>
                  </a:cubicBezTo>
                  <a:cubicBezTo>
                    <a:pt x="13" y="0"/>
                    <a:pt x="21" y="2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390" y="2962"/>
              <a:ext cx="167" cy="167"/>
            </a:xfrm>
            <a:custGeom>
              <a:avLst/>
              <a:gdLst>
                <a:gd name="T0" fmla="*/ 24 w 27"/>
                <a:gd name="T1" fmla="*/ 9 h 27"/>
                <a:gd name="T2" fmla="*/ 18 w 27"/>
                <a:gd name="T3" fmla="*/ 25 h 27"/>
                <a:gd name="T4" fmla="*/ 2 w 27"/>
                <a:gd name="T5" fmla="*/ 18 h 27"/>
                <a:gd name="T6" fmla="*/ 9 w 27"/>
                <a:gd name="T7" fmla="*/ 3 h 27"/>
                <a:gd name="T8" fmla="*/ 24 w 27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9"/>
                  </a:move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3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198" y="3030"/>
              <a:ext cx="167" cy="160"/>
            </a:xfrm>
            <a:custGeom>
              <a:avLst/>
              <a:gdLst>
                <a:gd name="T0" fmla="*/ 25 w 27"/>
                <a:gd name="T1" fmla="*/ 10 h 26"/>
                <a:gd name="T2" fmla="*/ 16 w 27"/>
                <a:gd name="T3" fmla="*/ 25 h 26"/>
                <a:gd name="T4" fmla="*/ 2 w 27"/>
                <a:gd name="T5" fmla="*/ 16 h 26"/>
                <a:gd name="T6" fmla="*/ 10 w 27"/>
                <a:gd name="T7" fmla="*/ 2 h 26"/>
                <a:gd name="T8" fmla="*/ 25 w 27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5" y="10"/>
                  </a:moveTo>
                  <a:cubicBezTo>
                    <a:pt x="27" y="16"/>
                    <a:pt x="23" y="23"/>
                    <a:pt x="16" y="25"/>
                  </a:cubicBezTo>
                  <a:cubicBezTo>
                    <a:pt x="10" y="26"/>
                    <a:pt x="4" y="23"/>
                    <a:pt x="2" y="16"/>
                  </a:cubicBezTo>
                  <a:cubicBezTo>
                    <a:pt x="0" y="10"/>
                    <a:pt x="4" y="3"/>
                    <a:pt x="10" y="2"/>
                  </a:cubicBezTo>
                  <a:cubicBezTo>
                    <a:pt x="17" y="0"/>
                    <a:pt x="23" y="4"/>
                    <a:pt x="2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07" y="3073"/>
              <a:ext cx="154" cy="155"/>
            </a:xfrm>
            <a:custGeom>
              <a:avLst/>
              <a:gdLst>
                <a:gd name="T0" fmla="*/ 24 w 25"/>
                <a:gd name="T1" fmla="*/ 11 h 25"/>
                <a:gd name="T2" fmla="*/ 14 w 25"/>
                <a:gd name="T3" fmla="*/ 24 h 25"/>
                <a:gd name="T4" fmla="*/ 0 w 25"/>
                <a:gd name="T5" fmla="*/ 14 h 25"/>
                <a:gd name="T6" fmla="*/ 11 w 25"/>
                <a:gd name="T7" fmla="*/ 1 h 25"/>
                <a:gd name="T8" fmla="*/ 24 w 25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1"/>
                  </a:moveTo>
                  <a:cubicBezTo>
                    <a:pt x="25" y="18"/>
                    <a:pt x="20" y="23"/>
                    <a:pt x="14" y="24"/>
                  </a:cubicBezTo>
                  <a:cubicBezTo>
                    <a:pt x="7" y="25"/>
                    <a:pt x="1" y="21"/>
                    <a:pt x="0" y="14"/>
                  </a:cubicBezTo>
                  <a:cubicBezTo>
                    <a:pt x="0" y="8"/>
                    <a:pt x="4" y="2"/>
                    <a:pt x="11" y="1"/>
                  </a:cubicBezTo>
                  <a:cubicBezTo>
                    <a:pt x="17" y="0"/>
                    <a:pt x="23" y="4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77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07435" y="391072"/>
            <a:ext cx="10972800" cy="470925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18986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248C81-A980-48AD-887D-E79334BE307E}" type="datetimeFigureOut">
              <a:rPr lang="en-GB" smtClean="0"/>
              <a:t>19/06/2020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4414B6-62CE-4587-B83D-4695AA2A79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042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"/>
            <a:ext cx="12192000" cy="6856491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6048" y="265627"/>
            <a:ext cx="9076267" cy="541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cap="none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sz="4267" kern="1200" cap="all" dirty="0">
                <a:solidFill>
                  <a:schemeClr val="bg1"/>
                </a:solidFill>
              </a:rPr>
              <a:t>Click to edit master title style</a:t>
            </a:r>
            <a:endParaRPr lang="en-US" sz="4267" kern="1200" cap="all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Mel Gibson\Desktop\MA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7" y="355600"/>
            <a:ext cx="599928" cy="5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41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"/>
            <a:ext cx="12192000" cy="6856491"/>
          </a:xfrm>
          <a:prstGeom prst="rect">
            <a:avLst/>
          </a:prstGeom>
        </p:spPr>
      </p:pic>
      <p:pic>
        <p:nvPicPr>
          <p:cNvPr id="3" name="Picture 2" descr="LOGO 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8" y="355600"/>
            <a:ext cx="594417" cy="541867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6048" y="265627"/>
            <a:ext cx="9076267" cy="541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cap="none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sz="4267" kern="1200" cap="all" dirty="0">
                <a:solidFill>
                  <a:schemeClr val="bg1"/>
                </a:solidFill>
              </a:rPr>
              <a:t>Click to edit master title style</a:t>
            </a:r>
            <a:endParaRPr lang="en-US" sz="4267" kern="12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Altern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47202" y="364864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47202" y="1516743"/>
            <a:ext cx="1666300" cy="1666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3016801" y="2471783"/>
            <a:ext cx="1666300" cy="16663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355998" y="2471783"/>
            <a:ext cx="1666300" cy="16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9525595" y="1516743"/>
            <a:ext cx="1666300" cy="16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79751" y="191477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49349" y="286981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488547" y="286981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658144" y="191477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5186399" y="1516743"/>
            <a:ext cx="1666300" cy="16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318948" y="1914771"/>
            <a:ext cx="1401197" cy="86590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030654" y="460368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5214106" y="364864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7397558" y="460368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9581011" y="3648641"/>
            <a:ext cx="1666300" cy="1682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64532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4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93231" y="1394980"/>
            <a:ext cx="1990535" cy="15535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001990" y="3779139"/>
            <a:ext cx="1990535" cy="15535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Oval 1"/>
          <p:cNvSpPr/>
          <p:nvPr userDrawn="1"/>
        </p:nvSpPr>
        <p:spPr>
          <a:xfrm>
            <a:off x="331337" y="1505731"/>
            <a:ext cx="1377108" cy="1377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331335" y="3894475"/>
            <a:ext cx="1377108" cy="13771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951355" y="1394980"/>
            <a:ext cx="1990535" cy="15535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960114" y="3779139"/>
            <a:ext cx="1990535" cy="15535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Oval 58"/>
          <p:cNvSpPr/>
          <p:nvPr userDrawn="1"/>
        </p:nvSpPr>
        <p:spPr>
          <a:xfrm>
            <a:off x="4289461" y="1505731"/>
            <a:ext cx="1377108" cy="13771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 userDrawn="1"/>
        </p:nvSpPr>
        <p:spPr>
          <a:xfrm>
            <a:off x="4289459" y="3894475"/>
            <a:ext cx="1377108" cy="13771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847049" y="1393511"/>
            <a:ext cx="1990535" cy="15535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855807" y="3777669"/>
            <a:ext cx="1990535" cy="155353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Oval 68"/>
          <p:cNvSpPr/>
          <p:nvPr userDrawn="1"/>
        </p:nvSpPr>
        <p:spPr>
          <a:xfrm>
            <a:off x="8185154" y="1505731"/>
            <a:ext cx="1377108" cy="13771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 userDrawn="1"/>
        </p:nvSpPr>
        <p:spPr>
          <a:xfrm>
            <a:off x="8185153" y="3893006"/>
            <a:ext cx="1377108" cy="13771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 dirty="0">
              <a:solidFill>
                <a:srgbClr val="FFFFFF"/>
              </a:solidFill>
            </a:endParaRP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87896" y="1836471"/>
            <a:ext cx="1273816" cy="7156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341104" y="1836471"/>
            <a:ext cx="1273816" cy="7156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36799" y="1836471"/>
            <a:ext cx="1273816" cy="7156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82980" y="4225214"/>
            <a:ext cx="1273816" cy="7156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336188" y="4225214"/>
            <a:ext cx="1273816" cy="7156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231883" y="4225214"/>
            <a:ext cx="1273816" cy="71562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467">
                <a:solidFill>
                  <a:schemeClr val="bg1"/>
                </a:solidFill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467"/>
            </a:lvl3pPr>
            <a:lvl4pPr marL="1828754" indent="0">
              <a:buNone/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-4157" y="364532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06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31896" y="1728410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1001399" y="1605443"/>
            <a:ext cx="584028" cy="584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01399" y="2452521"/>
            <a:ext cx="584028" cy="584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1001399" y="3299598"/>
            <a:ext cx="584028" cy="5840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62" name="Oval 61"/>
          <p:cNvSpPr/>
          <p:nvPr userDrawn="1"/>
        </p:nvSpPr>
        <p:spPr>
          <a:xfrm>
            <a:off x="1001399" y="4146675"/>
            <a:ext cx="584028" cy="5840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731896" y="2575487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731896" y="3422565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731896" y="4269642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1001399" y="4993755"/>
            <a:ext cx="584028" cy="5840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731896" y="5116722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012482" y="1728410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6281986" y="1605443"/>
            <a:ext cx="584028" cy="5840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46" name="Oval 45"/>
          <p:cNvSpPr/>
          <p:nvPr userDrawn="1"/>
        </p:nvSpPr>
        <p:spPr>
          <a:xfrm>
            <a:off x="6281986" y="2452521"/>
            <a:ext cx="584028" cy="5840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6281986" y="3299598"/>
            <a:ext cx="584028" cy="5840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6281986" y="4146675"/>
            <a:ext cx="584028" cy="5840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012482" y="2575487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012482" y="3422565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7012482" y="4269642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Oval 77"/>
          <p:cNvSpPr/>
          <p:nvPr userDrawn="1"/>
        </p:nvSpPr>
        <p:spPr>
          <a:xfrm>
            <a:off x="6281986" y="4993755"/>
            <a:ext cx="584028" cy="5840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33" dirty="0">
              <a:solidFill>
                <a:srgbClr val="4A4A49"/>
              </a:solidFill>
            </a:endParaRPr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012482" y="5116722"/>
            <a:ext cx="3238673" cy="33809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-4157" y="364532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12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2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934463" y="69000"/>
            <a:ext cx="41952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5700" y="69000"/>
            <a:ext cx="4195200" cy="6720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 i="1">
                <a:solidFill>
                  <a:srgbClr val="5F574F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8"/>
            <a:ext cx="3073268" cy="528954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5082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02234" y="276042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1409044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7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Chart 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695700" y="69000"/>
            <a:ext cx="8438400" cy="6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4433" y="1494368"/>
            <a:ext cx="3169279" cy="52895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122764">
              <a:buFontTx/>
              <a:buNone/>
              <a:defRPr sz="1467">
                <a:solidFill>
                  <a:schemeClr val="tx1"/>
                </a:solidFill>
                <a:latin typeface="+mn-lt"/>
              </a:defRPr>
            </a:lvl1pPr>
            <a:lvl2pPr marL="237061" indent="0" defTabSz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2pPr>
            <a:lvl3pPr marL="596885" indent="0" defTabSz="0">
              <a:buFontTx/>
              <a:buNone/>
              <a:defRPr sz="1333">
                <a:solidFill>
                  <a:schemeClr val="tx1"/>
                </a:solidFill>
                <a:latin typeface="+mn-lt"/>
              </a:defRPr>
            </a:lvl3pPr>
            <a:lvl4pPr marL="958827" indent="0" defTabSz="0"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322884" indent="0" defTabSz="0">
              <a:buFontTx/>
              <a:buNone/>
              <a:defRPr sz="1067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852333" y="1509185"/>
            <a:ext cx="8136467" cy="4320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609585" indent="0">
              <a:buNone/>
              <a:defRPr sz="1067"/>
            </a:lvl2pPr>
            <a:lvl3pPr marL="1219170" indent="0">
              <a:buNone/>
              <a:defRPr sz="933"/>
            </a:lvl3pPr>
            <a:lvl4pPr marL="1828754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12167" y="1116963"/>
            <a:ext cx="7391400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67" b="0">
                <a:latin typeface="+mj-lt"/>
              </a:defRPr>
            </a:lvl1pPr>
            <a:lvl2pPr marL="609585" indent="0" algn="ctr">
              <a:buNone/>
              <a:defRPr sz="2133"/>
            </a:lvl2pPr>
            <a:lvl3pPr marL="1219170" indent="0" algn="ctr">
              <a:buNone/>
              <a:defRPr sz="1867"/>
            </a:lvl3pPr>
            <a:lvl4pPr marL="1828754" indent="0" algn="ctr">
              <a:buNone/>
              <a:defRPr sz="1600"/>
            </a:lvl4pPr>
            <a:lvl5pPr marL="2438339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-4157" y="350310"/>
            <a:ext cx="206391" cy="180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 sz="133" baseline="0"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3848508" y="6540209"/>
            <a:ext cx="3964531" cy="239999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1067" b="0" i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02234" y="276042"/>
            <a:ext cx="3205467" cy="8587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lnSpc>
                <a:spcPct val="80000"/>
              </a:lnSpc>
              <a:defRPr sz="213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72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2233" y="223336"/>
            <a:ext cx="3973952" cy="858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0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4" r:id="rId7"/>
    <p:sldLayoutId id="2147483705" r:id="rId8"/>
  </p:sldLayoutIdLst>
  <p:txStyles>
    <p:titleStyle>
      <a:lvl1pPr algn="l" defTabSz="1219170" rtl="0" eaLnBrk="1" latinLnBrk="0" hangingPunct="1">
        <a:spcBef>
          <a:spcPct val="0"/>
        </a:spcBef>
        <a:buNone/>
        <a:defRPr sz="2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43518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95D26-F719-4BB3-99A4-E0CE6DDF0F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9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435" y="391072"/>
            <a:ext cx="10972800" cy="470925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GO MIN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93" y="355601"/>
            <a:ext cx="59441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51" r:id="rId6"/>
    <p:sldLayoutId id="2147483753" r:id="rId7"/>
  </p:sldLayoutIdLst>
  <p:txStyles>
    <p:titleStyle>
      <a:lvl1pPr algn="l" defTabSz="609585" rtl="0" eaLnBrk="1" latinLnBrk="0" hangingPunct="1">
        <a:lnSpc>
          <a:spcPts val="4000"/>
        </a:lnSpc>
        <a:spcBef>
          <a:spcPct val="0"/>
        </a:spcBef>
        <a:buNone/>
        <a:defRPr lang="en-US" sz="3733" kern="1200" cap="all" baseline="0" dirty="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defTabSz="609585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0" indent="0" algn="l" defTabSz="609585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0" indent="0" algn="l" defTabSz="609585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0" indent="0" algn="l" defTabSz="609585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285" y="3955731"/>
            <a:ext cx="4980485" cy="847129"/>
          </a:xfrm>
        </p:spPr>
        <p:txBody>
          <a:bodyPr/>
          <a:lstStyle/>
          <a:p>
            <a:r>
              <a:rPr lang="en-GB" sz="3800" dirty="0">
                <a:solidFill>
                  <a:schemeClr val="bg2"/>
                </a:solidFill>
                <a:latin typeface="Variable Black" panose="00000A00000000000000" pitchFamily="2" charset="0"/>
              </a:rPr>
              <a:t>The Power of context</a:t>
            </a:r>
          </a:p>
        </p:txBody>
      </p:sp>
    </p:spTree>
    <p:extLst>
      <p:ext uri="{BB962C8B-B14F-4D97-AF65-F5344CB8AC3E}">
        <p14:creationId xmlns:p14="http://schemas.microsoft.com/office/powerpoint/2010/main" val="389018476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03A3CC-61F8-4C6A-9CFB-C39D4786E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048" y="265627"/>
            <a:ext cx="10383404" cy="541867"/>
          </a:xfrm>
        </p:spPr>
        <p:txBody>
          <a:bodyPr/>
          <a:lstStyle/>
          <a:p>
            <a:r>
              <a:rPr lang="en-GB" dirty="0">
                <a:solidFill>
                  <a:srgbClr val="00B3BE"/>
                </a:solidFill>
                <a:latin typeface="Variable Bold" pitchFamily="50" charset="0"/>
              </a:rPr>
              <a:t>Magazines are the most trusted context for news</a:t>
            </a:r>
          </a:p>
        </p:txBody>
      </p:sp>
      <p:pic>
        <p:nvPicPr>
          <p:cNvPr id="5123" name="Picture 3" descr="D:\Downloads\Chrome\context graphArtboard 20 copy 4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0" y="3070580"/>
            <a:ext cx="3061598" cy="10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 Kantar Trust in News</a:t>
            </a:r>
          </a:p>
        </p:txBody>
      </p:sp>
      <p:pic>
        <p:nvPicPr>
          <p:cNvPr id="1026" name="Picture 2" descr="D:\Downloads\Chrome\context graphArtboard 17 copy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56" y="1074770"/>
            <a:ext cx="5870575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4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6A3568-48EE-44AF-8DD3-973757DCE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B3BE"/>
                </a:solidFill>
                <a:latin typeface="Variable Bold" pitchFamily="50" charset="0"/>
              </a:rPr>
              <a:t>Published media facilitate discovery and enable brands to acquire new customers</a:t>
            </a:r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268712" y="2772427"/>
            <a:ext cx="7124526" cy="3285589"/>
            <a:chOff x="2268712" y="1924537"/>
            <a:chExt cx="7124526" cy="3285589"/>
          </a:xfrm>
        </p:grpSpPr>
        <p:pic>
          <p:nvPicPr>
            <p:cNvPr id="6146" name="Picture 2" descr="D:\Downloads\Chrome\ssArtboard 18@4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988" y="1930351"/>
              <a:ext cx="7080250" cy="327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68712" y="3373182"/>
              <a:ext cx="268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Variable Bold" pitchFamily="50" charset="0"/>
                </a:rPr>
                <a:t>13%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1226" y="2940586"/>
              <a:ext cx="268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Variable Bold" pitchFamily="50" charset="0"/>
                </a:rPr>
                <a:t>25%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1244" y="1924537"/>
              <a:ext cx="268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Variable Bold" pitchFamily="50" charset="0"/>
                </a:rPr>
                <a:t>54%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64271" y="2117111"/>
            <a:ext cx="7642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Variable Bold" pitchFamily="50" charset="0"/>
              </a:rPr>
              <a:t>% of cases reporting very large customer acquisition 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Peter Field, IPA Databank 2012-2016 UK cases</a:t>
            </a:r>
          </a:p>
        </p:txBody>
      </p:sp>
    </p:spTree>
    <p:extLst>
      <p:ext uri="{BB962C8B-B14F-4D97-AF65-F5344CB8AC3E}">
        <p14:creationId xmlns:p14="http://schemas.microsoft.com/office/powerpoint/2010/main" val="151841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B3BE"/>
                </a:solidFill>
                <a:latin typeface="Variable Bold" pitchFamily="50" charset="0"/>
              </a:rPr>
              <a:t>Published media are becoming more effective at delivering new customers</a:t>
            </a:r>
          </a:p>
        </p:txBody>
      </p:sp>
      <p:pic>
        <p:nvPicPr>
          <p:cNvPr id="7170" name="Picture 2" descr="D:\Downloads\Chrome\ssArtboard 19@4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6" y="1931799"/>
            <a:ext cx="8095546" cy="40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4707466" y="5905828"/>
            <a:ext cx="2071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Six years ending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635246" y="2005171"/>
            <a:ext cx="677108" cy="3594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Uplift to very large customer acquisition effects from adding print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Peter Field, IPA Databank 2012-2016 UK cases</a:t>
            </a:r>
          </a:p>
        </p:txBody>
      </p:sp>
    </p:spTree>
    <p:extLst>
      <p:ext uri="{BB962C8B-B14F-4D97-AF65-F5344CB8AC3E}">
        <p14:creationId xmlns:p14="http://schemas.microsoft.com/office/powerpoint/2010/main" val="297383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A9688A-0510-444C-9AF9-741453F38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048" y="265627"/>
            <a:ext cx="10824530" cy="54186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ariable Bold" pitchFamily="50" charset="0"/>
              </a:rPr>
              <a:t>Published media provides brands with meaningful connections to consumers via a distinctive context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54348" y="2183345"/>
            <a:ext cx="4623628" cy="3729372"/>
            <a:chOff x="3401307" y="1747133"/>
            <a:chExt cx="4603750" cy="3713338"/>
          </a:xfrm>
        </p:grpSpPr>
        <p:pic>
          <p:nvPicPr>
            <p:cNvPr id="1026" name="Picture 2" descr="D:\Downloads\Chrome\context graphArtboard 29@4x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532" y="1747133"/>
              <a:ext cx="1485900" cy="151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ownloads\Chrome\context graphArtboard 30@4x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32" y="3942821"/>
              <a:ext cx="1571625" cy="151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Downloads\Chrome\context graphArtboard 31@4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307" y="3942821"/>
              <a:ext cx="1546225" cy="151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Downloads\Chrome\ssArtboard 7@4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4443581" y="3382027"/>
              <a:ext cx="926174" cy="47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Downloads\Chrome\ssArtboard 7@4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900000">
              <a:off x="6011209" y="3382026"/>
              <a:ext cx="926176" cy="47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D:\Downloads\Chrome\ssArtboard 7@4x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27394" y="4373383"/>
              <a:ext cx="926176" cy="47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742214" y="5912717"/>
            <a:ext cx="3177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3BE"/>
                </a:solidFill>
                <a:latin typeface="Variable Black" panose="00000A00000000000000" pitchFamily="2" charset="0"/>
              </a:rPr>
              <a:t>Published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9973" y="5912717"/>
            <a:ext cx="195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3BE"/>
                </a:solidFill>
                <a:latin typeface="Variable Black" panose="00000A00000000000000" pitchFamily="2" charset="0"/>
              </a:rPr>
              <a:t>Advertising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1667" y="1783235"/>
            <a:ext cx="2078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3BE"/>
                </a:solidFill>
                <a:latin typeface="Variable Black" panose="00000A00000000000000" pitchFamily="2" charset="0"/>
              </a:rPr>
              <a:t>Consumer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277799"/>
            <a:ext cx="51816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chemeClr val="bg1"/>
                </a:solidFill>
                <a:latin typeface="Variable Bold" pitchFamily="50" charset="0"/>
              </a:rPr>
              <a:t>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riable Bold" pitchFamily="50" charset="0"/>
              </a:rPr>
              <a:t>ontext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riable Bold" pitchFamily="50" charset="0"/>
              </a:rPr>
              <a:t>ˈ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Variable Bold" pitchFamily="50" charset="0"/>
              </a:rPr>
              <a:t>kɒntɛkst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riable Bold" pitchFamily="50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riable Bol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riable Bold" pitchFamily="50" charset="0"/>
              </a:rPr>
              <a:t>the circumstances that form the setting for an event, statement, or idea, and in terms of which it can be fully understood.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riable Bol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bg1"/>
                </a:solidFill>
                <a:latin typeface="Variable Bold" pitchFamily="50" charset="0"/>
              </a:rPr>
              <a:t>Context is multi-layered, it is not just about where advertising is placed. The relationship consumers have with published media results in a distinctive mindset, which influences how advertising is consumed. Equally the dynamic that exists between published media and the advertising environment hindered by </a:t>
            </a:r>
            <a:r>
              <a:rPr lang="en-US" altLang="en-US" sz="1400" dirty="0" err="1">
                <a:solidFill>
                  <a:schemeClr val="bg1"/>
                </a:solidFill>
                <a:latin typeface="Variable Bold" pitchFamily="50" charset="0"/>
              </a:rPr>
              <a:t>adblocking</a:t>
            </a:r>
            <a:r>
              <a:rPr lang="en-US" altLang="en-US" sz="1400" dirty="0">
                <a:solidFill>
                  <a:schemeClr val="bg1"/>
                </a:solidFill>
                <a:latin typeface="Variable Bold" pitchFamily="50" charset="0"/>
              </a:rPr>
              <a:t>, this context provides a compelling opportunity for advertisers who want to meaningfully connect with consumers.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riable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6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4F8A4-1C78-4716-8C0F-B731C7117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048" y="265627"/>
            <a:ext cx="10164130" cy="54186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ariable Bold" pitchFamily="50" charset="0"/>
              </a:rPr>
              <a:t>In a multi-screening world consumers still prepared to give published media solo attention</a:t>
            </a:r>
          </a:p>
        </p:txBody>
      </p:sp>
      <p:pic>
        <p:nvPicPr>
          <p:cNvPr id="11" name="Picture 5" descr="D:\Downloads\Chrome\Artboard 5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00" y="2995890"/>
            <a:ext cx="5328268" cy="23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6154" y="2609140"/>
            <a:ext cx="1970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3BE"/>
                </a:solidFill>
                <a:latin typeface="Variable Black" panose="00000A00000000000000" pitchFamily="2" charset="0"/>
              </a:rPr>
              <a:t>Newspapers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8678" y="2609140"/>
            <a:ext cx="2031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E03E7A"/>
                </a:solidFill>
                <a:latin typeface="Variable Black" panose="00000A00000000000000" pitchFamily="2" charset="0"/>
              </a:rPr>
              <a:t>Magazines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477" y="5177434"/>
            <a:ext cx="1892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3BE"/>
                </a:solidFill>
                <a:latin typeface="Variable Black" panose="00000A00000000000000" pitchFamily="2" charset="0"/>
              </a:rPr>
              <a:t>60%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5332" y="5149125"/>
            <a:ext cx="282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E03E7A"/>
                </a:solidFill>
                <a:latin typeface="Variable Black" panose="00000A00000000000000" pitchFamily="2" charset="0"/>
              </a:rPr>
              <a:t>58%</a:t>
            </a:r>
          </a:p>
        </p:txBody>
      </p:sp>
      <p:pic>
        <p:nvPicPr>
          <p:cNvPr id="8195" name="Picture 3" descr="D:\Downloads\Chrome\ssArtboard 20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5258484"/>
            <a:ext cx="2250722" cy="7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 </a:t>
            </a:r>
            <a:r>
              <a:rPr lang="en-GB" sz="900" i="1" dirty="0" err="1">
                <a:solidFill>
                  <a:schemeClr val="bg1"/>
                </a:solidFill>
                <a:latin typeface="Variable Bold" pitchFamily="50" charset="0"/>
              </a:rPr>
              <a:t>Newsworks</a:t>
            </a:r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/PwC, The battle for attention 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7264" y="1901414"/>
            <a:ext cx="770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Variable Bold" pitchFamily="50" charset="0"/>
              </a:rPr>
              <a:t>Readers don’t consume any other media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4628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:\Downloads\Chrome\sArtboard 6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74" y="1985148"/>
            <a:ext cx="2332984" cy="20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6A3568-48EE-44AF-8DD3-973757DCE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048" y="265627"/>
            <a:ext cx="9983508" cy="54186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ariable Bold" pitchFamily="50" charset="0"/>
              </a:rPr>
              <a:t>Magazine and social media differ in terms of moodstate and this effects receptivity to 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32149" y="3667407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Yahoo receptivity of emotions 2017</a:t>
            </a:r>
          </a:p>
        </p:txBody>
      </p:sp>
      <p:pic>
        <p:nvPicPr>
          <p:cNvPr id="2053" name="Picture 5" descr="D:\Downloads\Chrome\sArtboard 6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9" y="1985148"/>
            <a:ext cx="2402910" cy="21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wnloads\Chrome\sArtboard 7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7841" y="2736187"/>
            <a:ext cx="577278" cy="5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wnloads\Chrome\ppt jan 18\happy-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61" y="2609686"/>
            <a:ext cx="906210" cy="9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2061" y="2707554"/>
            <a:ext cx="906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Variable Black" panose="00000A00000000000000" pitchFamily="2" charset="0"/>
              </a:rPr>
              <a:t>24%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5769953" y="4829659"/>
            <a:ext cx="53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Actions on social media* associated</a:t>
            </a:r>
          </a:p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with a decrease of </a:t>
            </a:r>
            <a:r>
              <a:rPr lang="en-GB" sz="1600" dirty="0">
                <a:solidFill>
                  <a:schemeClr val="bg1"/>
                </a:solidFill>
                <a:latin typeface="VariableBlack" pitchFamily="50" charset="0"/>
              </a:rPr>
              <a:t>5-8% </a:t>
            </a:r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in self-reported mental health.</a:t>
            </a:r>
          </a:p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(*clicking on a link, updating one’s status, or clicking ‘like’)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2764" y="2001632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Variable Black" panose="00000A00000000000000" pitchFamily="2" charset="0"/>
              </a:rPr>
              <a:t>+6%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2898" y="2613426"/>
            <a:ext cx="263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3BE"/>
                </a:solidFill>
                <a:latin typeface="Variable Black" panose="00000A00000000000000" pitchFamily="2" charset="0"/>
              </a:rPr>
              <a:t>Positive shift in subjective wellbeing while consuming magazine 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5510" y="2647963"/>
            <a:ext cx="249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3BE"/>
                </a:solidFill>
                <a:latin typeface="Variable Black" panose="00000A00000000000000" pitchFamily="2" charset="0"/>
              </a:rPr>
              <a:t>Are more receptive to content when they are UPBEAT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2970875" y="3946678"/>
            <a:ext cx="251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Magnetic/ Join The Dots,</a:t>
            </a:r>
          </a:p>
          <a:p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Moments that Matter 2015</a:t>
            </a:r>
          </a:p>
        </p:txBody>
      </p:sp>
      <p:pic>
        <p:nvPicPr>
          <p:cNvPr id="9218" name="Picture 2" descr="D:\Downloads\Chrome\happyArtboard 20 copy@4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75" y="4954425"/>
            <a:ext cx="3353856" cy="11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5778176" y="5711181"/>
            <a:ext cx="57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University of California and Yale University – Facebook makes people less happy https://www.indy100.com/article/facebook-study-worse-bad-health-well-being-negative-ucsd-yale-8017266 </a:t>
            </a:r>
          </a:p>
        </p:txBody>
      </p:sp>
    </p:spTree>
    <p:extLst>
      <p:ext uri="{BB962C8B-B14F-4D97-AF65-F5344CB8AC3E}">
        <p14:creationId xmlns:p14="http://schemas.microsoft.com/office/powerpoint/2010/main" val="289889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4F8A4-1C78-4716-8C0F-B731C7117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ariable Bold" pitchFamily="50" charset="0"/>
              </a:rPr>
              <a:t>Magazines provide a trusted context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3305" y="5798521"/>
            <a:ext cx="643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kern="0" dirty="0">
                <a:solidFill>
                  <a:schemeClr val="bg1"/>
                </a:solidFill>
                <a:latin typeface="Variable Bold" pitchFamily="50" charset="0"/>
              </a:rPr>
              <a:t>To what extent do you trust the information provided by the above brand?</a:t>
            </a:r>
          </a:p>
          <a:p>
            <a:r>
              <a:rPr lang="en-GB" sz="1200" i="1" kern="0" dirty="0">
                <a:solidFill>
                  <a:schemeClr val="bg1"/>
                </a:solidFill>
                <a:latin typeface="Variable Bold" pitchFamily="50" charset="0"/>
              </a:rPr>
              <a:t>I trust the information they provide completely’ + ‘I slightly trust the information they provide’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3305" y="6288441"/>
            <a:ext cx="5426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iable Bold" pitchFamily="50" charset="0"/>
              </a:rPr>
              <a:t>Base sample</a:t>
            </a:r>
            <a:r>
              <a:rPr kumimoji="0" lang="en-GB" sz="900" b="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iable Bold" pitchFamily="50" charset="0"/>
              </a:rPr>
              <a:t> size of trust statements section</a:t>
            </a: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iable Bold" pitchFamily="50" charset="0"/>
              </a:rPr>
              <a:t>: </a:t>
            </a:r>
            <a:r>
              <a:rPr kumimoji="0" lang="en-GB" sz="900" b="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iable Bold" pitchFamily="50" charset="0"/>
              </a:rPr>
              <a:t>Mag readers – 2484,  Social Media – 654. </a:t>
            </a: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ariable Bold" pitchFamily="50" charset="0"/>
            </a:endParaRPr>
          </a:p>
        </p:txBody>
      </p:sp>
      <p:pic>
        <p:nvPicPr>
          <p:cNvPr id="10243" name="Picture 3" descr="D:\Downloads\Chrome\context graphArtboard 23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04" y="1253420"/>
            <a:ext cx="7791450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 Matter of Trust</a:t>
            </a:r>
          </a:p>
        </p:txBody>
      </p:sp>
    </p:spTree>
    <p:extLst>
      <p:ext uri="{BB962C8B-B14F-4D97-AF65-F5344CB8AC3E}">
        <p14:creationId xmlns:p14="http://schemas.microsoft.com/office/powerpoint/2010/main" val="272374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2" name="Picture 4" descr="D:\Downloads\Chrome\sArtboard 11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9" y="2556788"/>
            <a:ext cx="23114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Chrome\ssArtboard 7@4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5" y="1265948"/>
            <a:ext cx="4862512" cy="48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4F8A4-1C78-4716-8C0F-B731C7117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048" y="265627"/>
            <a:ext cx="10090752" cy="54186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ariable Bold" pitchFamily="50" charset="0"/>
              </a:rPr>
              <a:t>A trusted magazine context delivers uplifts in brand KPIs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6248" y="3187658"/>
            <a:ext cx="268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Variable Bold" pitchFamily="50" charset="0"/>
              </a:rPr>
              <a:t>94%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5078" y="3367538"/>
            <a:ext cx="345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Variable Bold" pitchFamily="50" charset="0"/>
              </a:rPr>
              <a:t>Average % uplift in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Variable Bold" pitchFamily="50" charset="0"/>
              </a:rPr>
              <a:t>Brand trust metrics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912" y="3367538"/>
            <a:ext cx="268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Variable Bold" pitchFamily="50" charset="0"/>
              </a:rPr>
              <a:t>64%</a:t>
            </a:r>
          </a:p>
        </p:txBody>
      </p:sp>
      <p:pic>
        <p:nvPicPr>
          <p:cNvPr id="14" name="Picture 4" descr="D:\Downloads\Chrome\sArtboard 11@4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59" y="2136165"/>
            <a:ext cx="3171552" cy="31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 Matter of Trust</a:t>
            </a:r>
          </a:p>
        </p:txBody>
      </p:sp>
    </p:spTree>
    <p:extLst>
      <p:ext uri="{BB962C8B-B14F-4D97-AF65-F5344CB8AC3E}">
        <p14:creationId xmlns:p14="http://schemas.microsoft.com/office/powerpoint/2010/main" val="329176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6A3568-48EE-44AF-8DD3-973757DCE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048" y="265627"/>
            <a:ext cx="10608229" cy="541867"/>
          </a:xfrm>
        </p:spPr>
        <p:txBody>
          <a:bodyPr/>
          <a:lstStyle/>
          <a:p>
            <a:r>
              <a:rPr lang="en-GB" dirty="0">
                <a:solidFill>
                  <a:srgbClr val="00B3BE"/>
                </a:solidFill>
                <a:latin typeface="Variable Bold" pitchFamily="50" charset="0"/>
              </a:rPr>
              <a:t>A confident mindset whilst reading a magazine,  translates to confidence in brands advertised there</a:t>
            </a:r>
          </a:p>
        </p:txBody>
      </p:sp>
      <p:pic>
        <p:nvPicPr>
          <p:cNvPr id="3074" name="Picture 2" descr="D:\Downloads\Chrome\ssArtboard 12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09" y="3165423"/>
            <a:ext cx="7539568" cy="32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wnloads\Chrome\ssArtboard 13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82" y="3874024"/>
            <a:ext cx="666396" cy="6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656543" y="3037465"/>
            <a:ext cx="2747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Readers 20% more likely</a:t>
            </a:r>
          </a:p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to be feeling confident whilst reading printed magazines</a:t>
            </a:r>
          </a:p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or </a:t>
            </a:r>
            <a:r>
              <a:rPr lang="en-GB" sz="1600" dirty="0" err="1">
                <a:solidFill>
                  <a:schemeClr val="bg1"/>
                </a:solidFill>
                <a:latin typeface="Variable Bold" pitchFamily="50" charset="0"/>
              </a:rPr>
              <a:t>newsbrands</a:t>
            </a:r>
            <a:endParaRPr lang="en-GB" sz="1600" dirty="0">
              <a:solidFill>
                <a:schemeClr val="bg1"/>
              </a:solidFill>
              <a:latin typeface="Variable Bold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656543" y="4114683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IPA </a:t>
            </a:r>
            <a:r>
              <a:rPr lang="en-GB" sz="900" i="1" dirty="0" err="1">
                <a:solidFill>
                  <a:schemeClr val="bg1"/>
                </a:solidFill>
                <a:latin typeface="Variable Bold" pitchFamily="50" charset="0"/>
              </a:rPr>
              <a:t>Touchpoints</a:t>
            </a:r>
            <a:endParaRPr lang="en-GB" sz="900" i="1" dirty="0">
              <a:solidFill>
                <a:schemeClr val="bg1"/>
              </a:solidFill>
              <a:latin typeface="Variable Bold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384371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Magazine Networks Australia</a:t>
            </a:r>
          </a:p>
        </p:txBody>
      </p:sp>
      <p:pic>
        <p:nvPicPr>
          <p:cNvPr id="3076" name="Picture 4" descr="D:\Downloads\Chrome\context graphArtboard 20 copy 2@4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3" y="5108254"/>
            <a:ext cx="3490324" cy="11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21701" y="4193788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Average excluding magazines: 36%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5943" y="1683423"/>
            <a:ext cx="633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Variable Bold" pitchFamily="50" charset="0"/>
              </a:rPr>
              <a:t>Magazines are 77% more critical to building confidence</a:t>
            </a:r>
          </a:p>
          <a:p>
            <a:r>
              <a:rPr lang="en-GB" sz="2000" dirty="0">
                <a:solidFill>
                  <a:schemeClr val="bg1"/>
                </a:solidFill>
                <a:latin typeface="Variable Bold" pitchFamily="50" charset="0"/>
              </a:rPr>
              <a:t>in products than social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4575943" y="2450478"/>
            <a:ext cx="274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Variable Bold" pitchFamily="50" charset="0"/>
              </a:rPr>
              <a:t>% Top 2 box agreement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4286681" y="3004158"/>
            <a:ext cx="7469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E03E7A"/>
                </a:solidFill>
                <a:latin typeface="Variable Bold" pitchFamily="50" charset="0"/>
              </a:rPr>
              <a:t>Makes me more confidents about buying products featured or advertised here</a:t>
            </a:r>
          </a:p>
        </p:txBody>
      </p:sp>
    </p:spTree>
    <p:extLst>
      <p:ext uri="{BB962C8B-B14F-4D97-AF65-F5344CB8AC3E}">
        <p14:creationId xmlns:p14="http://schemas.microsoft.com/office/powerpoint/2010/main" val="48965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D:\Downloads\Chrome\sArtboard 11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44" y="1954549"/>
            <a:ext cx="2779628" cy="2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Downloads\Chrome\sArtboard 11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09" y="1954549"/>
            <a:ext cx="2779628" cy="2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Downloads\Chrome\sArtboard 11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58" y="1954549"/>
            <a:ext cx="2779628" cy="2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049" y="265627"/>
            <a:ext cx="7347552" cy="541867"/>
          </a:xfrm>
        </p:spPr>
        <p:txBody>
          <a:bodyPr/>
          <a:lstStyle/>
          <a:p>
            <a:r>
              <a:rPr lang="en-GB" dirty="0">
                <a:solidFill>
                  <a:srgbClr val="00B3BE"/>
                </a:solidFill>
                <a:latin typeface="Variable Bold" pitchFamily="50" charset="0"/>
              </a:rPr>
              <a:t>A magazine context enables brands to achieve relevancy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8777" y="4673084"/>
            <a:ext cx="295056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33" dirty="0">
                <a:solidFill>
                  <a:srgbClr val="00BAC6"/>
                </a:solidFill>
                <a:latin typeface="Variable Bold" pitchFamily="50" charset="0"/>
              </a:rPr>
              <a:t>Magazine Brands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1044" y="4673085"/>
            <a:ext cx="250990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33" dirty="0">
                <a:solidFill>
                  <a:srgbClr val="00BAC6"/>
                </a:solidFill>
                <a:latin typeface="Variable Bold" pitchFamily="50" charset="0"/>
              </a:rPr>
              <a:t>TV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4618" y="4673085"/>
            <a:ext cx="250990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33" dirty="0">
                <a:solidFill>
                  <a:srgbClr val="00BAC6"/>
                </a:solidFill>
                <a:latin typeface="Variable Bold" pitchFamily="50" charset="0"/>
              </a:rPr>
              <a:t>Social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1932" y="2182553"/>
            <a:ext cx="25099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rgbClr val="00B3BE"/>
                </a:solidFill>
                <a:latin typeface="Variable Bold" pitchFamily="50" charset="0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95300" y="2182553"/>
            <a:ext cx="25099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rgbClr val="00B3BE"/>
                </a:solidFill>
                <a:latin typeface="Variable Bold" pitchFamily="50" charset="0"/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803" y="2182553"/>
            <a:ext cx="25099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rgbClr val="00B3BE"/>
                </a:solidFill>
                <a:latin typeface="Variable Bold" pitchFamily="50" charset="0"/>
              </a:rPr>
              <a:t>3.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7828384" y="6175645"/>
            <a:ext cx="3718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Metrics That Matter- Ability to drive uplifts in brand relevancy</a:t>
            </a:r>
          </a:p>
        </p:txBody>
      </p:sp>
      <p:pic>
        <p:nvPicPr>
          <p:cNvPr id="35" name="Picture 6" descr="D:\Downloads\Chrome\ssArtboard 14@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33" y="2503841"/>
            <a:ext cx="184785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D:\Downloads\Chrome\ssArtboard 15@4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0" y="2400300"/>
            <a:ext cx="197167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D:\Downloads\Chrome\ssArtboard 16@4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22" y="2679339"/>
            <a:ext cx="18161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Downloads\Chrome\context graphArtboard 20 copy 3@4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83" y="5443370"/>
            <a:ext cx="3127028" cy="10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D:\Downloads\Chrome\sArtboard 11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09" y="1954549"/>
            <a:ext cx="2779628" cy="2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Downloads\Chrome\sArtboard 11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44" y="1954549"/>
            <a:ext cx="2779628" cy="2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Downloads\Chrome\sArtboard 11@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58" y="1954549"/>
            <a:ext cx="2779628" cy="27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36049" y="265627"/>
            <a:ext cx="7347552" cy="541867"/>
          </a:xfrm>
        </p:spPr>
        <p:txBody>
          <a:bodyPr/>
          <a:lstStyle/>
          <a:p>
            <a:r>
              <a:rPr lang="en-GB" dirty="0">
                <a:solidFill>
                  <a:srgbClr val="00B3BE"/>
                </a:solidFill>
                <a:latin typeface="Variable Bold" pitchFamily="50" charset="0"/>
              </a:rPr>
              <a:t>Quality editorial context delivers uplifts in brand KPIs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629" y="4498120"/>
            <a:ext cx="3816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BAC6"/>
                </a:solidFill>
                <a:latin typeface="Variable Bold" pitchFamily="50" charset="0"/>
              </a:rPr>
              <a:t>the lift in</a:t>
            </a:r>
          </a:p>
          <a:p>
            <a:pPr algn="ctr"/>
            <a:r>
              <a:rPr lang="en-GB" sz="2200" dirty="0">
                <a:solidFill>
                  <a:srgbClr val="00BAC6"/>
                </a:solidFill>
                <a:latin typeface="Variable Bold" pitchFamily="50" charset="0"/>
              </a:rPr>
              <a:t>emotional resonance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5904B-BF88-41F6-9F10-529CDC1372A2}"/>
              </a:ext>
            </a:extLst>
          </p:cNvPr>
          <p:cNvSpPr txBox="1"/>
          <p:nvPr/>
        </p:nvSpPr>
        <p:spPr>
          <a:xfrm>
            <a:off x="8355565" y="6175645"/>
            <a:ext cx="3191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>
                <a:solidFill>
                  <a:schemeClr val="bg1"/>
                </a:solidFill>
                <a:latin typeface="Variable Bold" pitchFamily="50" charset="0"/>
              </a:rPr>
              <a:t>Source: Yahoo Ad environments: The Halo Effect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26201" y="2845493"/>
            <a:ext cx="295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BAC6"/>
                </a:solidFill>
                <a:latin typeface="Variable Bold" pitchFamily="50" charset="0"/>
              </a:rPr>
              <a:t>3X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7641" y="2845493"/>
            <a:ext cx="295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BAC6"/>
                </a:solidFill>
                <a:latin typeface="Variable Bold" pitchFamily="50" charset="0"/>
              </a:rPr>
              <a:t>72%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04290" y="2845493"/>
            <a:ext cx="295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BAC6"/>
                </a:solidFill>
                <a:latin typeface="Variable Bold" pitchFamily="50" charset="0"/>
              </a:rPr>
              <a:t>26%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4493" y="4498120"/>
            <a:ext cx="3816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BAC6"/>
                </a:solidFill>
                <a:latin typeface="Variable Bold" pitchFamily="50" charset="0"/>
              </a:rPr>
              <a:t>the lift in</a:t>
            </a:r>
          </a:p>
          <a:p>
            <a:pPr algn="ctr"/>
            <a:r>
              <a:rPr lang="en-GB" sz="2200" dirty="0">
                <a:solidFill>
                  <a:srgbClr val="00BAC6"/>
                </a:solidFill>
                <a:latin typeface="Variable Bold" pitchFamily="50" charset="0"/>
              </a:rPr>
              <a:t>ad recall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1142" y="4498120"/>
            <a:ext cx="3816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BAC6"/>
                </a:solidFill>
                <a:latin typeface="Variable Bold" pitchFamily="50" charset="0"/>
              </a:rPr>
              <a:t>more positive</a:t>
            </a:r>
          </a:p>
          <a:p>
            <a:pPr algn="ctr"/>
            <a:r>
              <a:rPr lang="en-GB" sz="2200" dirty="0">
                <a:solidFill>
                  <a:srgbClr val="00BAC6"/>
                </a:solidFill>
                <a:latin typeface="Variable Bold" pitchFamily="50" charset="0"/>
              </a:rPr>
              <a:t>emotional resonance</a:t>
            </a:r>
          </a:p>
        </p:txBody>
      </p:sp>
    </p:spTree>
    <p:extLst>
      <p:ext uri="{BB962C8B-B14F-4D97-AF65-F5344CB8AC3E}">
        <p14:creationId xmlns:p14="http://schemas.microsoft.com/office/powerpoint/2010/main" val="2042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3. Processes &amp; Points">
  <a:themeElements>
    <a:clrScheme name="Custom 9">
      <a:dk1>
        <a:sysClr val="windowText" lastClr="000000"/>
      </a:dk1>
      <a:lt1>
        <a:sysClr val="window" lastClr="FFFFFF"/>
      </a:lt1>
      <a:dk2>
        <a:srgbClr val="09456A"/>
      </a:dk2>
      <a:lt2>
        <a:srgbClr val="00B7C2"/>
      </a:lt2>
      <a:accent1>
        <a:srgbClr val="89C540"/>
      </a:accent1>
      <a:accent2>
        <a:srgbClr val="89C540"/>
      </a:accent2>
      <a:accent3>
        <a:srgbClr val="341048"/>
      </a:accent3>
      <a:accent4>
        <a:srgbClr val="9073D5"/>
      </a:accent4>
      <a:accent5>
        <a:srgbClr val="4BACC6"/>
      </a:accent5>
      <a:accent6>
        <a:srgbClr val="022738"/>
      </a:accent6>
      <a:hlink>
        <a:srgbClr val="3794A6"/>
      </a:hlink>
      <a:folHlink>
        <a:srgbClr val="4A3888"/>
      </a:folHlink>
    </a:clrScheme>
    <a:fontScheme name="2014 MediaCom ReBrand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. Charts and Data">
  <a:themeElements>
    <a:clrScheme name="MediaCom Rebrand">
      <a:dk1>
        <a:srgbClr val="4A4A49"/>
      </a:dk1>
      <a:lt1>
        <a:srgbClr val="FFFFFF"/>
      </a:lt1>
      <a:dk2>
        <a:srgbClr val="EE7707"/>
      </a:dk2>
      <a:lt2>
        <a:srgbClr val="E50053"/>
      </a:lt2>
      <a:accent1>
        <a:srgbClr val="FDC300"/>
      </a:accent1>
      <a:accent2>
        <a:srgbClr val="A2C617"/>
      </a:accent2>
      <a:accent3>
        <a:srgbClr val="3BB392"/>
      </a:accent3>
      <a:accent4>
        <a:srgbClr val="3487BB"/>
      </a:accent4>
      <a:accent5>
        <a:srgbClr val="97305F"/>
      </a:accent5>
      <a:accent6>
        <a:srgbClr val="363061"/>
      </a:accent6>
      <a:hlink>
        <a:srgbClr val="E50053"/>
      </a:hlink>
      <a:folHlink>
        <a:srgbClr val="FFFFFF"/>
      </a:folHlink>
    </a:clrScheme>
    <a:fontScheme name="2014 MediaCom ReBrand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  <a:headEnd type="oval"/>
          <a:tailEnd type="oval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Magnetic v1">
  <a:themeElements>
    <a:clrScheme name="Custom 9">
      <a:dk1>
        <a:sysClr val="windowText" lastClr="000000"/>
      </a:dk1>
      <a:lt1>
        <a:sysClr val="window" lastClr="FFFFFF"/>
      </a:lt1>
      <a:dk2>
        <a:srgbClr val="09456A"/>
      </a:dk2>
      <a:lt2>
        <a:srgbClr val="00B7C2"/>
      </a:lt2>
      <a:accent1>
        <a:srgbClr val="89C540"/>
      </a:accent1>
      <a:accent2>
        <a:srgbClr val="89C540"/>
      </a:accent2>
      <a:accent3>
        <a:srgbClr val="341048"/>
      </a:accent3>
      <a:accent4>
        <a:srgbClr val="9073D5"/>
      </a:accent4>
      <a:accent5>
        <a:srgbClr val="4BACC6"/>
      </a:accent5>
      <a:accent6>
        <a:srgbClr val="022738"/>
      </a:accent6>
      <a:hlink>
        <a:srgbClr val="3794A6"/>
      </a:hlink>
      <a:folHlink>
        <a:srgbClr val="4A38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E65FF47A3D046BCC2F23E261C24B6" ma:contentTypeVersion="12" ma:contentTypeDescription="Create a new document." ma:contentTypeScope="" ma:versionID="d160262fe484cac477040b61cd334fd3">
  <xsd:schema xmlns:xsd="http://www.w3.org/2001/XMLSchema" xmlns:xs="http://www.w3.org/2001/XMLSchema" xmlns:p="http://schemas.microsoft.com/office/2006/metadata/properties" xmlns:ns2="610442a4-1f6f-42f7-b604-54c2340d1bb4" xmlns:ns3="4b6c9c3d-280d-406b-bce5-57a15c848e0d" targetNamespace="http://schemas.microsoft.com/office/2006/metadata/properties" ma:root="true" ma:fieldsID="29c5aad5a9c87dcdf8bbca4f6b8c1223" ns2:_="" ns3:_="">
    <xsd:import namespace="610442a4-1f6f-42f7-b604-54c2340d1bb4"/>
    <xsd:import namespace="4b6c9c3d-280d-406b-bce5-57a15c848e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442a4-1f6f-42f7-b604-54c2340d1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c9c3d-280d-406b-bce5-57a15c848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0442a4-1f6f-42f7-b604-54c2340d1bb4">YWK6HU3KRPTH-1916112913-41803</_dlc_DocId>
    <_dlc_DocIdUrl xmlns="610442a4-1f6f-42f7-b604-54c2340d1bb4">
      <Url>https://ppaltd.sharepoint.com/sites/Magnetic/_layouts/15/DocIdRedir.aspx?ID=YWK6HU3KRPTH-1916112913-41803</Url>
      <Description>YWK6HU3KRPTH-1916112913-41803</Description>
    </_dlc_DocIdUrl>
  </documentManagement>
</p:properties>
</file>

<file path=customXml/itemProps1.xml><?xml version="1.0" encoding="utf-8"?>
<ds:datastoreItem xmlns:ds="http://schemas.openxmlformats.org/officeDocument/2006/customXml" ds:itemID="{AA468ADE-DEDC-47DA-9248-FB2FFF5228F8}"/>
</file>

<file path=customXml/itemProps2.xml><?xml version="1.0" encoding="utf-8"?>
<ds:datastoreItem xmlns:ds="http://schemas.openxmlformats.org/officeDocument/2006/customXml" ds:itemID="{CA5EFBD7-22B9-437B-8275-2494A57B9A27}"/>
</file>

<file path=customXml/itemProps3.xml><?xml version="1.0" encoding="utf-8"?>
<ds:datastoreItem xmlns:ds="http://schemas.openxmlformats.org/officeDocument/2006/customXml" ds:itemID="{62E12A08-CBE8-46A7-9E4B-76D40043DE61}"/>
</file>

<file path=customXml/itemProps4.xml><?xml version="1.0" encoding="utf-8"?>
<ds:datastoreItem xmlns:ds="http://schemas.openxmlformats.org/officeDocument/2006/customXml" ds:itemID="{68D25AF2-F22F-4EEF-9E70-F1E60978B33C}"/>
</file>

<file path=docProps/app.xml><?xml version="1.0" encoding="utf-8"?>
<Properties xmlns="http://schemas.openxmlformats.org/officeDocument/2006/extended-properties" xmlns:vt="http://schemas.openxmlformats.org/officeDocument/2006/docPropsVTypes">
  <TotalTime>13195</TotalTime>
  <Words>592</Words>
  <Application>Microsoft Office PowerPoint</Application>
  <PresentationFormat>Widescreen</PresentationFormat>
  <Paragraphs>94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Variable Black</vt:lpstr>
      <vt:lpstr>Variable Bold</vt:lpstr>
      <vt:lpstr>VariableBlack</vt:lpstr>
      <vt:lpstr>1_3. Processes &amp; Points</vt:lpstr>
      <vt:lpstr>4. Charts and Data</vt:lpstr>
      <vt:lpstr>Magnetic v1</vt:lpstr>
      <vt:lpstr>The Power of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 factor analysis showed that we are best to consider the statements in 6 different factors</dc:title>
  <dc:creator>Phillip Waite</dc:creator>
  <cp:lastModifiedBy>Gareth Jones</cp:lastModifiedBy>
  <cp:revision>485</cp:revision>
  <cp:lastPrinted>2017-09-25T12:38:19Z</cp:lastPrinted>
  <dcterms:created xsi:type="dcterms:W3CDTF">2017-08-31T16:02:04Z</dcterms:created>
  <dcterms:modified xsi:type="dcterms:W3CDTF">2020-06-19T13:28:15Z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0x010100D7BE65FF47A3D046BCC2F23E261C24B6</vt:lpwstr>
  </property>
  <property fmtid="{D5CDD505-2E9C-101B-9397-08002B2CF9AE}" pid="3" name="_dlc_DocIdItemGuid">
    <vt:lpwstr>ee1c718c-c407-4c74-9a17-103d6e4daab9</vt:lpwstr>
  </property>
</Properties>
</file>